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48"/>
  </p:notesMasterIdLst>
  <p:sldIdLst>
    <p:sldId id="256" r:id="rId2"/>
    <p:sldId id="257" r:id="rId3"/>
    <p:sldId id="258" r:id="rId4"/>
    <p:sldId id="294" r:id="rId5"/>
    <p:sldId id="328" r:id="rId6"/>
    <p:sldId id="329" r:id="rId7"/>
    <p:sldId id="330" r:id="rId8"/>
    <p:sldId id="331" r:id="rId9"/>
    <p:sldId id="295" r:id="rId10"/>
    <p:sldId id="296" r:id="rId11"/>
    <p:sldId id="332" r:id="rId12"/>
    <p:sldId id="333" r:id="rId13"/>
    <p:sldId id="334" r:id="rId14"/>
    <p:sldId id="335" r:id="rId15"/>
    <p:sldId id="336" r:id="rId16"/>
    <p:sldId id="337" r:id="rId17"/>
    <p:sldId id="338" r:id="rId18"/>
    <p:sldId id="339" r:id="rId19"/>
    <p:sldId id="340" r:id="rId20"/>
    <p:sldId id="341" r:id="rId21"/>
    <p:sldId id="342" r:id="rId22"/>
    <p:sldId id="343" r:id="rId23"/>
    <p:sldId id="344" r:id="rId24"/>
    <p:sldId id="345" r:id="rId25"/>
    <p:sldId id="346" r:id="rId26"/>
    <p:sldId id="347" r:id="rId27"/>
    <p:sldId id="348" r:id="rId28"/>
    <p:sldId id="349" r:id="rId29"/>
    <p:sldId id="350" r:id="rId30"/>
    <p:sldId id="351" r:id="rId31"/>
    <p:sldId id="352" r:id="rId32"/>
    <p:sldId id="353" r:id="rId33"/>
    <p:sldId id="354" r:id="rId34"/>
    <p:sldId id="355" r:id="rId35"/>
    <p:sldId id="356" r:id="rId36"/>
    <p:sldId id="357" r:id="rId37"/>
    <p:sldId id="359" r:id="rId38"/>
    <p:sldId id="358" r:id="rId39"/>
    <p:sldId id="360" r:id="rId40"/>
    <p:sldId id="361" r:id="rId41"/>
    <p:sldId id="362" r:id="rId42"/>
    <p:sldId id="363" r:id="rId43"/>
    <p:sldId id="364" r:id="rId44"/>
    <p:sldId id="365" r:id="rId45"/>
    <p:sldId id="366" r:id="rId46"/>
    <p:sldId id="367" r:id="rId47"/>
  </p:sldIdLst>
  <p:sldSz cx="9144000" cy="5143500" type="screen16x9"/>
  <p:notesSz cx="6858000" cy="9144000"/>
  <p:embeddedFontLst>
    <p:embeddedFont>
      <p:font typeface="Alfa Slab One" panose="020B0604020202020204" charset="0"/>
      <p:regular r:id="rId49"/>
    </p:embeddedFont>
    <p:embeddedFont>
      <p:font typeface="Proxima Nova" panose="020B0604020202020204" charset="0"/>
      <p:regular r:id="rId50"/>
      <p:bold r:id="rId51"/>
      <p:italic r:id="rId52"/>
      <p:boldItalic r:id="rId5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0883" autoAdjust="0"/>
  </p:normalViewPr>
  <p:slideViewPr>
    <p:cSldViewPr snapToGrid="0">
      <p:cViewPr varScale="1">
        <p:scale>
          <a:sx n="76" d="100"/>
          <a:sy n="76" d="100"/>
        </p:scale>
        <p:origin x="1000" y="5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font" Target="fonts/font2.fntdata"/><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5.fntdata"/><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font" Target="fonts/font3.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fntdata"/><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4.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63dd5cb31f_0_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63dd5cb31f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616529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63dd5cb31f_0_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63dd5cb31f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855185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63dd5cb31f_0_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63dd5cb31f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927586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63dd5cb31f_0_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63dd5cb31f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648394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63dd5cb31f_0_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63dd5cb31f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1464585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63dd5cb31f_0_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63dd5cb31f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970827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63dd5cb31f_0_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63dd5cb31f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5287538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63dd5cb31f_0_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63dd5cb31f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5720268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63dd5cb31f_0_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63dd5cb31f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8545163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63dd5cb31f_0_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63dd5cb31f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48684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63dd5cb31f_0_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63dd5cb31f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63dd5cb31f_0_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63dd5cb31f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1523829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63dd5cb31f_0_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63dd5cb31f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973758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63dd5cb31f_0_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63dd5cb31f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6784607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63dd5cb31f_0_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63dd5cb31f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3918147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63dd5cb31f_0_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63dd5cb31f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3798022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1658efc2617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1658efc2617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1060701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63dd5cb31f_0_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63dd5cb31f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9109893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63dd5cb31f_0_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63dd5cb31f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7884492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63dd5cb31f_0_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63dd5cb31f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4122087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63dd5cb31f_0_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63dd5cb31f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408362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1658efc2617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1658efc2617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63dd5cb31f_0_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63dd5cb31f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8966888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63dd5cb31f_0_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63dd5cb31f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3965011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63dd5cb31f_0_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63dd5cb31f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6157477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63dd5cb31f_0_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63dd5cb31f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2877678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63dd5cb31f_0_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63dd5cb31f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6286006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1658efc2617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1658efc2617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9060144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63dd5cb31f_0_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63dd5cb31f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3025073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63dd5cb31f_0_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63dd5cb31f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INSERT INTO employees (first_name, last_name, email, hire_date)</a:t>
            </a:r>
          </a:p>
          <a:p>
            <a:pPr marL="0" lvl="0" indent="0" algn="l" rtl="0">
              <a:spcBef>
                <a:spcPts val="0"/>
              </a:spcBef>
              <a:spcAft>
                <a:spcPts val="0"/>
              </a:spcAft>
              <a:buNone/>
            </a:pPr>
            <a:r>
              <a:rPr lang="en-US"/>
              <a:t>VALUES ('John', 'Doe', 'johndoe@example.com', '2022-03-01');</a:t>
            </a:r>
          </a:p>
          <a:p>
            <a:pPr marL="0" lvl="0" indent="0" algn="l" rtl="0">
              <a:spcBef>
                <a:spcPts val="0"/>
              </a:spcBef>
              <a:spcAft>
                <a:spcPts val="0"/>
              </a:spcAft>
              <a:buNone/>
            </a:pPr>
            <a:endParaRPr/>
          </a:p>
        </p:txBody>
      </p:sp>
    </p:spTree>
    <p:extLst>
      <p:ext uri="{BB962C8B-B14F-4D97-AF65-F5344CB8AC3E}">
        <p14:creationId xmlns:p14="http://schemas.microsoft.com/office/powerpoint/2010/main" val="412466141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63dd5cb31f_0_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63dd5cb31f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INSERT INTO employees (first_name, last_name, email, hire_date)</a:t>
            </a:r>
          </a:p>
          <a:p>
            <a:pPr marL="0" lvl="0" indent="0" algn="l" rtl="0">
              <a:spcBef>
                <a:spcPts val="0"/>
              </a:spcBef>
              <a:spcAft>
                <a:spcPts val="0"/>
              </a:spcAft>
              <a:buNone/>
            </a:pPr>
            <a:r>
              <a:rPr lang="en-US"/>
              <a:t>VALUES ('John', 'Doe', 'johndoe@example.com', '2022-03-01');</a:t>
            </a:r>
          </a:p>
          <a:p>
            <a:pPr marL="0" lvl="0" indent="0" algn="l" rtl="0">
              <a:spcBef>
                <a:spcPts val="0"/>
              </a:spcBef>
              <a:spcAft>
                <a:spcPts val="0"/>
              </a:spcAft>
              <a:buNone/>
            </a:pPr>
            <a:endParaRPr/>
          </a:p>
        </p:txBody>
      </p:sp>
    </p:spTree>
    <p:extLst>
      <p:ext uri="{BB962C8B-B14F-4D97-AF65-F5344CB8AC3E}">
        <p14:creationId xmlns:p14="http://schemas.microsoft.com/office/powerpoint/2010/main" val="63945987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63dd5cb31f_0_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63dd5cb31f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INSERT INTO employees (first_name, last_name, email, hire_date)</a:t>
            </a:r>
          </a:p>
          <a:p>
            <a:pPr marL="0" lvl="0" indent="0" algn="l" rtl="0">
              <a:spcBef>
                <a:spcPts val="0"/>
              </a:spcBef>
              <a:spcAft>
                <a:spcPts val="0"/>
              </a:spcAft>
              <a:buNone/>
            </a:pPr>
            <a:r>
              <a:rPr lang="en-US"/>
              <a:t>VALUES ('John', 'Doe', 'johndoe@example.com', '2022-03-01');</a:t>
            </a:r>
          </a:p>
          <a:p>
            <a:pPr marL="0" lvl="0" indent="0" algn="l" rtl="0">
              <a:spcBef>
                <a:spcPts val="0"/>
              </a:spcBef>
              <a:spcAft>
                <a:spcPts val="0"/>
              </a:spcAft>
              <a:buNone/>
            </a:pPr>
            <a:endParaRPr/>
          </a:p>
        </p:txBody>
      </p:sp>
    </p:spTree>
    <p:extLst>
      <p:ext uri="{BB962C8B-B14F-4D97-AF65-F5344CB8AC3E}">
        <p14:creationId xmlns:p14="http://schemas.microsoft.com/office/powerpoint/2010/main" val="9142625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63dd5cb31f_0_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63dd5cb31f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6982697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63dd5cb31f_0_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63dd5cb31f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INSERT INTO employees (first_name, last_name, email, hire_date)</a:t>
            </a:r>
          </a:p>
          <a:p>
            <a:pPr marL="0" lvl="0" indent="0" algn="l" rtl="0">
              <a:spcBef>
                <a:spcPts val="0"/>
              </a:spcBef>
              <a:spcAft>
                <a:spcPts val="0"/>
              </a:spcAft>
              <a:buNone/>
            </a:pPr>
            <a:r>
              <a:rPr lang="en-US"/>
              <a:t>VALUES ('John', 'Doe', 'johndoe@example.com', '2022-03-01');</a:t>
            </a:r>
          </a:p>
          <a:p>
            <a:pPr marL="0" lvl="0" indent="0" algn="l" rtl="0">
              <a:spcBef>
                <a:spcPts val="0"/>
              </a:spcBef>
              <a:spcAft>
                <a:spcPts val="0"/>
              </a:spcAft>
              <a:buNone/>
            </a:pPr>
            <a:endParaRPr/>
          </a:p>
        </p:txBody>
      </p:sp>
    </p:spTree>
    <p:extLst>
      <p:ext uri="{BB962C8B-B14F-4D97-AF65-F5344CB8AC3E}">
        <p14:creationId xmlns:p14="http://schemas.microsoft.com/office/powerpoint/2010/main" val="259893587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1658efc2617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1658efc2617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8643140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63dd5cb31f_0_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63dd5cb31f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4584501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63dd5cb31f_0_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63dd5cb31f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9818666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63dd5cb31f_0_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63dd5cb31f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9788108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63dd5cb31f_0_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63dd5cb31f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9768591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63dd5cb31f_0_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63dd5cb31f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540723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63dd5cb31f_0_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63dd5cb31f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341070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63dd5cb31f_0_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63dd5cb31f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252090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63dd5cb31f_0_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63dd5cb31f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426315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63dd5cb31f_0_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63dd5cb31f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755180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63dd5cb31f_0_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63dd5cb31f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853863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0"/>
        <p:cNvGrpSpPr/>
        <p:nvPr/>
      </p:nvGrpSpPr>
      <p:grpSpPr>
        <a:xfrm>
          <a:off x="0" y="0"/>
          <a:ext cx="0" cy="0"/>
          <a:chOff x="0" y="0"/>
          <a:chExt cx="0" cy="0"/>
        </a:xfrm>
      </p:grpSpPr>
      <p:cxnSp>
        <p:nvCxnSpPr>
          <p:cNvPr id="11" name="Google Shape;11;p2"/>
          <p:cNvCxnSpPr/>
          <p:nvPr/>
        </p:nvCxnSpPr>
        <p:spPr>
          <a:xfrm>
            <a:off x="4278300" y="2751163"/>
            <a:ext cx="587400" cy="0"/>
          </a:xfrm>
          <a:prstGeom prst="straightConnector1">
            <a:avLst/>
          </a:prstGeom>
          <a:noFill/>
          <a:ln w="76200" cap="flat" cmpd="sng">
            <a:solidFill>
              <a:srgbClr val="F48121"/>
            </a:solidFill>
            <a:prstDash val="solid"/>
            <a:round/>
            <a:headEnd type="none" w="sm" len="sm"/>
            <a:tailEnd type="none" w="sm" len="sm"/>
          </a:ln>
        </p:spPr>
      </p:cxnSp>
      <p:sp>
        <p:nvSpPr>
          <p:cNvPr id="12" name="Google Shape;12;p2"/>
          <p:cNvSpPr txBox="1">
            <a:spLocks noGrp="1"/>
          </p:cNvSpPr>
          <p:nvPr>
            <p:ph type="ctrTitle"/>
          </p:nvPr>
        </p:nvSpPr>
        <p:spPr>
          <a:xfrm>
            <a:off x="311700" y="595975"/>
            <a:ext cx="8520600" cy="1957800"/>
          </a:xfrm>
          <a:prstGeom prst="rect">
            <a:avLst/>
          </a:prstGeom>
        </p:spPr>
        <p:txBody>
          <a:bodyPr spcFirstLastPara="1" wrap="square" lIns="91425" tIns="91425" rIns="91425" bIns="91425" anchor="b" anchorCtr="0">
            <a:norm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a:endParaRPr/>
          </a:p>
        </p:txBody>
      </p:sp>
      <p:sp>
        <p:nvSpPr>
          <p:cNvPr id="13" name="Google Shape;13;p2"/>
          <p:cNvSpPr txBox="1">
            <a:spLocks noGrp="1"/>
          </p:cNvSpPr>
          <p:nvPr>
            <p:ph type="subTitle" idx="1"/>
          </p:nvPr>
        </p:nvSpPr>
        <p:spPr>
          <a:xfrm>
            <a:off x="311700" y="3165823"/>
            <a:ext cx="8520600" cy="733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rgbClr val="F48121"/>
              </a:buClr>
              <a:buSzPts val="2400"/>
              <a:buNone/>
              <a:defRPr sz="2400">
                <a:solidFill>
                  <a:srgbClr val="F48121"/>
                </a:solidFill>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5"/>
        <p:cNvGrpSpPr/>
        <p:nvPr/>
      </p:nvGrpSpPr>
      <p:grpSpPr>
        <a:xfrm>
          <a:off x="0" y="0"/>
          <a:ext cx="0" cy="0"/>
          <a:chOff x="0" y="0"/>
          <a:chExt cx="0" cy="0"/>
        </a:xfrm>
      </p:grpSpPr>
      <p:sp>
        <p:nvSpPr>
          <p:cNvPr id="56" name="Google Shape;56;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lt2"/>
        </a:solidFill>
        <a:effectLst/>
      </p:bgPr>
    </p:bg>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311700" y="2480550"/>
            <a:ext cx="8114400" cy="2445900"/>
          </a:xfrm>
          <a:prstGeom prst="rect">
            <a:avLst/>
          </a:prstGeom>
        </p:spPr>
        <p:txBody>
          <a:bodyPr spcFirstLastPara="1" wrap="square" lIns="91425" tIns="91425" rIns="91425" bIns="91425" anchor="b" anchorCtr="0">
            <a:normAutofit/>
          </a:bodyPr>
          <a:lstStyle>
            <a:lvl1pPr lvl="0">
              <a:spcBef>
                <a:spcPts val="0"/>
              </a:spcBef>
              <a:spcAft>
                <a:spcPts val="0"/>
              </a:spcAft>
              <a:buClr>
                <a:srgbClr val="0361AE"/>
              </a:buClr>
              <a:buSzPts val="6800"/>
              <a:buNone/>
              <a:defRPr sz="6800">
                <a:solidFill>
                  <a:srgbClr val="0361AE"/>
                </a:solidFill>
              </a:defRPr>
            </a:lvl1pPr>
            <a:lvl2pPr lvl="1">
              <a:spcBef>
                <a:spcPts val="0"/>
              </a:spcBef>
              <a:spcAft>
                <a:spcPts val="0"/>
              </a:spcAft>
              <a:buClr>
                <a:schemeClr val="lt1"/>
              </a:buClr>
              <a:buSzPts val="6800"/>
              <a:buNone/>
              <a:defRPr sz="6800">
                <a:solidFill>
                  <a:schemeClr val="lt1"/>
                </a:solidFill>
              </a:defRPr>
            </a:lvl2pPr>
            <a:lvl3pPr lvl="2">
              <a:spcBef>
                <a:spcPts val="0"/>
              </a:spcBef>
              <a:spcAft>
                <a:spcPts val="0"/>
              </a:spcAft>
              <a:buClr>
                <a:schemeClr val="lt1"/>
              </a:buClr>
              <a:buSzPts val="6800"/>
              <a:buNone/>
              <a:defRPr sz="6800">
                <a:solidFill>
                  <a:schemeClr val="lt1"/>
                </a:solidFill>
              </a:defRPr>
            </a:lvl3pPr>
            <a:lvl4pPr lvl="3">
              <a:spcBef>
                <a:spcPts val="0"/>
              </a:spcBef>
              <a:spcAft>
                <a:spcPts val="0"/>
              </a:spcAft>
              <a:buClr>
                <a:schemeClr val="lt1"/>
              </a:buClr>
              <a:buSzPts val="6800"/>
              <a:buNone/>
              <a:defRPr sz="6800">
                <a:solidFill>
                  <a:schemeClr val="lt1"/>
                </a:solidFill>
              </a:defRPr>
            </a:lvl4pPr>
            <a:lvl5pPr lvl="4">
              <a:spcBef>
                <a:spcPts val="0"/>
              </a:spcBef>
              <a:spcAft>
                <a:spcPts val="0"/>
              </a:spcAft>
              <a:buClr>
                <a:schemeClr val="lt1"/>
              </a:buClr>
              <a:buSzPts val="6800"/>
              <a:buNone/>
              <a:defRPr sz="6800">
                <a:solidFill>
                  <a:schemeClr val="lt1"/>
                </a:solidFill>
              </a:defRPr>
            </a:lvl5pPr>
            <a:lvl6pPr lvl="5">
              <a:spcBef>
                <a:spcPts val="0"/>
              </a:spcBef>
              <a:spcAft>
                <a:spcPts val="0"/>
              </a:spcAft>
              <a:buClr>
                <a:schemeClr val="lt1"/>
              </a:buClr>
              <a:buSzPts val="6800"/>
              <a:buNone/>
              <a:defRPr sz="6800">
                <a:solidFill>
                  <a:schemeClr val="lt1"/>
                </a:solidFill>
              </a:defRPr>
            </a:lvl6pPr>
            <a:lvl7pPr lvl="6">
              <a:spcBef>
                <a:spcPts val="0"/>
              </a:spcBef>
              <a:spcAft>
                <a:spcPts val="0"/>
              </a:spcAft>
              <a:buClr>
                <a:schemeClr val="lt1"/>
              </a:buClr>
              <a:buSzPts val="6800"/>
              <a:buNone/>
              <a:defRPr sz="6800">
                <a:solidFill>
                  <a:schemeClr val="lt1"/>
                </a:solidFill>
              </a:defRPr>
            </a:lvl7pPr>
            <a:lvl8pPr lvl="7">
              <a:spcBef>
                <a:spcPts val="0"/>
              </a:spcBef>
              <a:spcAft>
                <a:spcPts val="0"/>
              </a:spcAft>
              <a:buClr>
                <a:schemeClr val="lt1"/>
              </a:buClr>
              <a:buSzPts val="6800"/>
              <a:buNone/>
              <a:defRPr sz="6800">
                <a:solidFill>
                  <a:schemeClr val="lt1"/>
                </a:solidFill>
              </a:defRPr>
            </a:lvl8pPr>
            <a:lvl9pPr lvl="8">
              <a:spcBef>
                <a:spcPts val="0"/>
              </a:spcBef>
              <a:spcAft>
                <a:spcPts val="0"/>
              </a:spcAft>
              <a:buClr>
                <a:schemeClr val="lt1"/>
              </a:buClr>
              <a:buSzPts val="6800"/>
              <a:buNone/>
              <a:defRPr sz="6800">
                <a:solidFill>
                  <a:schemeClr val="lt1"/>
                </a:solidFill>
              </a:defRPr>
            </a:lvl9pPr>
          </a:lstStyle>
          <a:p>
            <a:endParaRPr/>
          </a:p>
        </p:txBody>
      </p:sp>
      <p:sp>
        <p:nvSpPr>
          <p:cNvPr id="17" name="Google Shape;17;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0" name="Google Shape;20;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1" name="Google Shape;21;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cxnSp>
        <p:nvCxnSpPr>
          <p:cNvPr id="22" name="Google Shape;22;p4"/>
          <p:cNvCxnSpPr/>
          <p:nvPr/>
        </p:nvCxnSpPr>
        <p:spPr>
          <a:xfrm>
            <a:off x="397650" y="1152475"/>
            <a:ext cx="8348700" cy="1200"/>
          </a:xfrm>
          <a:prstGeom prst="straightConnector1">
            <a:avLst/>
          </a:prstGeom>
          <a:noFill/>
          <a:ln w="19050" cap="flat" cmpd="sng">
            <a:solidFill>
              <a:srgbClr val="F48121"/>
            </a:solidFill>
            <a:prstDash val="solid"/>
            <a:round/>
            <a:headEnd type="none" w="sm" len="sm"/>
            <a:tailEnd type="none" w="sm" len="sm"/>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3"/>
        <p:cNvGrpSpPr/>
        <p:nvPr/>
      </p:nvGrpSpPr>
      <p:grpSpPr>
        <a:xfrm>
          <a:off x="0" y="0"/>
          <a:ext cx="0" cy="0"/>
          <a:chOff x="0" y="0"/>
          <a:chExt cx="0" cy="0"/>
        </a:xfrm>
      </p:grpSpPr>
      <p:sp>
        <p:nvSpPr>
          <p:cNvPr id="24" name="Google Shape;24;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5" name="Google Shape;25;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6" name="Google Shape;26;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7" name="Google Shape;27;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cxnSp>
        <p:nvCxnSpPr>
          <p:cNvPr id="28" name="Google Shape;28;p5"/>
          <p:cNvCxnSpPr/>
          <p:nvPr/>
        </p:nvCxnSpPr>
        <p:spPr>
          <a:xfrm>
            <a:off x="397650" y="1152475"/>
            <a:ext cx="8348700" cy="1200"/>
          </a:xfrm>
          <a:prstGeom prst="straightConnector1">
            <a:avLst/>
          </a:prstGeom>
          <a:noFill/>
          <a:ln w="19050" cap="flat" cmpd="sng">
            <a:solidFill>
              <a:srgbClr val="F48121"/>
            </a:solidFill>
            <a:prstDash val="solid"/>
            <a:round/>
            <a:headEnd type="none" w="sm" len="sm"/>
            <a:tailEnd type="none" w="sm" len="sm"/>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3"/>
        <p:cNvGrpSpPr/>
        <p:nvPr/>
      </p:nvGrpSpPr>
      <p:grpSpPr>
        <a:xfrm>
          <a:off x="0" y="0"/>
          <a:ext cx="0" cy="0"/>
          <a:chOff x="0" y="0"/>
          <a:chExt cx="0" cy="0"/>
        </a:xfrm>
      </p:grpSpPr>
      <p:sp>
        <p:nvSpPr>
          <p:cNvPr id="34" name="Google Shape;34;p7"/>
          <p:cNvSpPr txBox="1">
            <a:spLocks noGrp="1"/>
          </p:cNvSpPr>
          <p:nvPr>
            <p:ph type="title"/>
          </p:nvPr>
        </p:nvSpPr>
        <p:spPr>
          <a:xfrm>
            <a:off x="311700" y="371275"/>
            <a:ext cx="42123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5" name="Google Shape;35;p7"/>
          <p:cNvSpPr txBox="1">
            <a:spLocks noGrp="1"/>
          </p:cNvSpPr>
          <p:nvPr>
            <p:ph type="body" idx="1"/>
          </p:nvPr>
        </p:nvSpPr>
        <p:spPr>
          <a:xfrm>
            <a:off x="311700" y="1490875"/>
            <a:ext cx="3911100" cy="30780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6" name="Google Shape;36;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cxnSp>
        <p:nvCxnSpPr>
          <p:cNvPr id="37" name="Google Shape;37;p7"/>
          <p:cNvCxnSpPr/>
          <p:nvPr/>
        </p:nvCxnSpPr>
        <p:spPr>
          <a:xfrm>
            <a:off x="397650" y="1152475"/>
            <a:ext cx="3911100" cy="0"/>
          </a:xfrm>
          <a:prstGeom prst="straightConnector1">
            <a:avLst/>
          </a:prstGeom>
          <a:noFill/>
          <a:ln w="19050" cap="flat" cmpd="sng">
            <a:solidFill>
              <a:srgbClr val="F48121"/>
            </a:solidFill>
            <a:prstDash val="solid"/>
            <a:round/>
            <a:headEnd type="none" w="sm" len="sm"/>
            <a:tailEnd type="none" w="sm" len="sm"/>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8"/>
        <p:cNvGrpSpPr/>
        <p:nvPr/>
      </p:nvGrpSpPr>
      <p:grpSpPr>
        <a:xfrm>
          <a:off x="0" y="0"/>
          <a:ext cx="0" cy="0"/>
          <a:chOff x="0" y="0"/>
          <a:chExt cx="0" cy="0"/>
        </a:xfrm>
      </p:grpSpPr>
      <p:sp>
        <p:nvSpPr>
          <p:cNvPr id="39" name="Google Shape;39;p8"/>
          <p:cNvSpPr txBox="1">
            <a:spLocks noGrp="1"/>
          </p:cNvSpPr>
          <p:nvPr>
            <p:ph type="title"/>
          </p:nvPr>
        </p:nvSpPr>
        <p:spPr>
          <a:xfrm>
            <a:off x="490250" y="526350"/>
            <a:ext cx="5683800" cy="4090800"/>
          </a:xfrm>
          <a:prstGeom prst="rect">
            <a:avLst/>
          </a:prstGeom>
        </p:spPr>
        <p:txBody>
          <a:bodyPr spcFirstLastPara="1" wrap="square" lIns="91425" tIns="91425" rIns="91425" bIns="91425" anchor="ctr" anchorCtr="0">
            <a:normAutofit/>
          </a:bodyPr>
          <a:lstStyle>
            <a:lvl1pPr lvl="0">
              <a:spcBef>
                <a:spcPts val="0"/>
              </a:spcBef>
              <a:spcAft>
                <a:spcPts val="0"/>
              </a:spcAft>
              <a:buClr>
                <a:srgbClr val="0361AE"/>
              </a:buClr>
              <a:buSzPts val="4800"/>
              <a:buNone/>
              <a:defRPr sz="4800">
                <a:solidFill>
                  <a:srgbClr val="0361AE"/>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40" name="Google Shape;4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1"/>
        <p:cNvGrpSpPr/>
        <p:nvPr/>
      </p:nvGrpSpPr>
      <p:grpSpPr>
        <a:xfrm>
          <a:off x="0" y="0"/>
          <a:ext cx="0" cy="0"/>
          <a:chOff x="0" y="0"/>
          <a:chExt cx="0" cy="0"/>
        </a:xfrm>
      </p:grpSpPr>
      <p:sp>
        <p:nvSpPr>
          <p:cNvPr id="42" name="Google Shape;42;p9"/>
          <p:cNvSpPr/>
          <p:nvPr/>
        </p:nvSpPr>
        <p:spPr>
          <a:xfrm>
            <a:off x="4572000" y="100"/>
            <a:ext cx="4572000" cy="5143500"/>
          </a:xfrm>
          <a:prstGeom prst="rect">
            <a:avLst/>
          </a:prstGeom>
          <a:solidFill>
            <a:srgbClr val="036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 name="Google Shape;43;p9"/>
          <p:cNvCxnSpPr/>
          <p:nvPr/>
        </p:nvCxnSpPr>
        <p:spPr>
          <a:xfrm>
            <a:off x="5029675" y="4495500"/>
            <a:ext cx="468300" cy="0"/>
          </a:xfrm>
          <a:prstGeom prst="straightConnector1">
            <a:avLst/>
          </a:prstGeom>
          <a:noFill/>
          <a:ln w="19050" cap="flat" cmpd="sng">
            <a:solidFill>
              <a:srgbClr val="F48121"/>
            </a:solidFill>
            <a:prstDash val="solid"/>
            <a:round/>
            <a:headEnd type="none" w="sm" len="sm"/>
            <a:tailEnd type="none" w="sm" len="sm"/>
          </a:ln>
        </p:spPr>
      </p:cxnSp>
      <p:sp>
        <p:nvSpPr>
          <p:cNvPr id="44" name="Google Shape;44;p9"/>
          <p:cNvSpPr txBox="1">
            <a:spLocks noGrp="1"/>
          </p:cNvSpPr>
          <p:nvPr>
            <p:ph type="title"/>
          </p:nvPr>
        </p:nvSpPr>
        <p:spPr>
          <a:xfrm>
            <a:off x="265500" y="1375599"/>
            <a:ext cx="4045200" cy="1551900"/>
          </a:xfrm>
          <a:prstGeom prst="rect">
            <a:avLst/>
          </a:prstGeom>
        </p:spPr>
        <p:txBody>
          <a:bodyPr spcFirstLastPara="1" wrap="square" lIns="91425" tIns="91425" rIns="91425" bIns="91425" anchor="b" anchorCtr="0">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a:endParaRPr/>
          </a:p>
        </p:txBody>
      </p:sp>
      <p:sp>
        <p:nvSpPr>
          <p:cNvPr id="45" name="Google Shape;45;p9"/>
          <p:cNvSpPr txBox="1">
            <a:spLocks noGrp="1"/>
          </p:cNvSpPr>
          <p:nvPr>
            <p:ph type="subTitle" idx="1"/>
          </p:nvPr>
        </p:nvSpPr>
        <p:spPr>
          <a:xfrm>
            <a:off x="265500" y="2981125"/>
            <a:ext cx="4045200" cy="1345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46" name="Google Shape;46;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47" name="Google Shape;47;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8"/>
        <p:cNvGrpSpPr/>
        <p:nvPr/>
      </p:nvGrpSpPr>
      <p:grpSpPr>
        <a:xfrm>
          <a:off x="0" y="0"/>
          <a:ext cx="0" cy="0"/>
          <a:chOff x="0" y="0"/>
          <a:chExt cx="0" cy="0"/>
        </a:xfrm>
      </p:grpSpPr>
      <p:sp>
        <p:nvSpPr>
          <p:cNvPr id="49" name="Google Shape;49;p10"/>
          <p:cNvSpPr txBox="1">
            <a:spLocks noGrp="1"/>
          </p:cNvSpPr>
          <p:nvPr>
            <p:ph type="body" idx="1"/>
          </p:nvPr>
        </p:nvSpPr>
        <p:spPr>
          <a:xfrm>
            <a:off x="319500" y="423372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Clr>
                <a:srgbClr val="0361AE"/>
              </a:buClr>
              <a:buSzPts val="1800"/>
              <a:buFont typeface="Alfa Slab One"/>
              <a:buNone/>
              <a:defRPr>
                <a:solidFill>
                  <a:srgbClr val="0361AE"/>
                </a:solidFill>
                <a:latin typeface="Alfa Slab One"/>
                <a:ea typeface="Alfa Slab One"/>
                <a:cs typeface="Alfa Slab One"/>
                <a:sym typeface="Alfa Slab One"/>
              </a:defRPr>
            </a:lvl1pPr>
          </a:lstStyle>
          <a:p>
            <a:endParaRPr/>
          </a:p>
        </p:txBody>
      </p:sp>
      <p:sp>
        <p:nvSpPr>
          <p:cNvPr id="50" name="Google Shape;50;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1"/>
        <p:cNvGrpSpPr/>
        <p:nvPr/>
      </p:nvGrpSpPr>
      <p:grpSpPr>
        <a:xfrm>
          <a:off x="0" y="0"/>
          <a:ext cx="0" cy="0"/>
          <a:chOff x="0" y="0"/>
          <a:chExt cx="0" cy="0"/>
        </a:xfrm>
      </p:grpSpPr>
      <p:sp>
        <p:nvSpPr>
          <p:cNvPr id="52" name="Google Shape;52;p11"/>
          <p:cNvSpPr txBox="1">
            <a:spLocks noGrp="1"/>
          </p:cNvSpPr>
          <p:nvPr>
            <p:ph type="title" hasCustomPrompt="1"/>
          </p:nvPr>
        </p:nvSpPr>
        <p:spPr>
          <a:xfrm>
            <a:off x="311700" y="1167925"/>
            <a:ext cx="8520600" cy="19800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11000"/>
              <a:buNone/>
              <a:defRPr sz="11000"/>
            </a:lvl1pPr>
            <a:lvl2pPr lvl="1" algn="ctr">
              <a:spcBef>
                <a:spcPts val="0"/>
              </a:spcBef>
              <a:spcAft>
                <a:spcPts val="0"/>
              </a:spcAft>
              <a:buClr>
                <a:schemeClr val="dk1"/>
              </a:buClr>
              <a:buSzPts val="11000"/>
              <a:buNone/>
              <a:defRPr sz="11000">
                <a:solidFill>
                  <a:schemeClr val="dk1"/>
                </a:solidFill>
              </a:defRPr>
            </a:lvl2pPr>
            <a:lvl3pPr lvl="2" algn="ctr">
              <a:spcBef>
                <a:spcPts val="0"/>
              </a:spcBef>
              <a:spcAft>
                <a:spcPts val="0"/>
              </a:spcAft>
              <a:buClr>
                <a:schemeClr val="dk1"/>
              </a:buClr>
              <a:buSzPts val="11000"/>
              <a:buNone/>
              <a:defRPr sz="11000">
                <a:solidFill>
                  <a:schemeClr val="dk1"/>
                </a:solidFill>
              </a:defRPr>
            </a:lvl3pPr>
            <a:lvl4pPr lvl="3" algn="ctr">
              <a:spcBef>
                <a:spcPts val="0"/>
              </a:spcBef>
              <a:spcAft>
                <a:spcPts val="0"/>
              </a:spcAft>
              <a:buClr>
                <a:schemeClr val="dk1"/>
              </a:buClr>
              <a:buSzPts val="11000"/>
              <a:buNone/>
              <a:defRPr sz="11000">
                <a:solidFill>
                  <a:schemeClr val="dk1"/>
                </a:solidFill>
              </a:defRPr>
            </a:lvl4pPr>
            <a:lvl5pPr lvl="4" algn="ctr">
              <a:spcBef>
                <a:spcPts val="0"/>
              </a:spcBef>
              <a:spcAft>
                <a:spcPts val="0"/>
              </a:spcAft>
              <a:buClr>
                <a:schemeClr val="dk1"/>
              </a:buClr>
              <a:buSzPts val="11000"/>
              <a:buNone/>
              <a:defRPr sz="11000">
                <a:solidFill>
                  <a:schemeClr val="dk1"/>
                </a:solidFill>
              </a:defRPr>
            </a:lvl5pPr>
            <a:lvl6pPr lvl="5" algn="ctr">
              <a:spcBef>
                <a:spcPts val="0"/>
              </a:spcBef>
              <a:spcAft>
                <a:spcPts val="0"/>
              </a:spcAft>
              <a:buClr>
                <a:schemeClr val="dk1"/>
              </a:buClr>
              <a:buSzPts val="11000"/>
              <a:buNone/>
              <a:defRPr sz="11000">
                <a:solidFill>
                  <a:schemeClr val="dk1"/>
                </a:solidFill>
              </a:defRPr>
            </a:lvl6pPr>
            <a:lvl7pPr lvl="6" algn="ctr">
              <a:spcBef>
                <a:spcPts val="0"/>
              </a:spcBef>
              <a:spcAft>
                <a:spcPts val="0"/>
              </a:spcAft>
              <a:buClr>
                <a:schemeClr val="dk1"/>
              </a:buClr>
              <a:buSzPts val="11000"/>
              <a:buNone/>
              <a:defRPr sz="11000">
                <a:solidFill>
                  <a:schemeClr val="dk1"/>
                </a:solidFill>
              </a:defRPr>
            </a:lvl7pPr>
            <a:lvl8pPr lvl="7" algn="ctr">
              <a:spcBef>
                <a:spcPts val="0"/>
              </a:spcBef>
              <a:spcAft>
                <a:spcPts val="0"/>
              </a:spcAft>
              <a:buClr>
                <a:schemeClr val="dk1"/>
              </a:buClr>
              <a:buSzPts val="11000"/>
              <a:buNone/>
              <a:defRPr sz="11000">
                <a:solidFill>
                  <a:schemeClr val="dk1"/>
                </a:solidFill>
              </a:defRPr>
            </a:lvl8pPr>
            <a:lvl9pPr lvl="8" algn="ctr">
              <a:spcBef>
                <a:spcPts val="0"/>
              </a:spcBef>
              <a:spcAft>
                <a:spcPts val="0"/>
              </a:spcAft>
              <a:buClr>
                <a:schemeClr val="dk1"/>
              </a:buClr>
              <a:buSzPts val="11000"/>
              <a:buNone/>
              <a:defRPr sz="11000">
                <a:solidFill>
                  <a:schemeClr val="dk1"/>
                </a:solidFill>
              </a:defRPr>
            </a:lvl9pPr>
          </a:lstStyle>
          <a:p>
            <a:r>
              <a:t>xx%</a:t>
            </a:r>
          </a:p>
        </p:txBody>
      </p:sp>
      <p:sp>
        <p:nvSpPr>
          <p:cNvPr id="53" name="Google Shape;53;p11"/>
          <p:cNvSpPr txBox="1">
            <a:spLocks noGrp="1"/>
          </p:cNvSpPr>
          <p:nvPr>
            <p:ph type="body" idx="1"/>
          </p:nvPr>
        </p:nvSpPr>
        <p:spPr>
          <a:xfrm>
            <a:off x="311700" y="3224250"/>
            <a:ext cx="8520600" cy="10716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54" name="Google Shape;54;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gameday">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rgbClr val="0361AE"/>
              </a:buClr>
              <a:buSzPts val="3000"/>
              <a:buFont typeface="Alfa Slab One"/>
              <a:buNone/>
              <a:defRPr sz="3000">
                <a:solidFill>
                  <a:srgbClr val="0361AE"/>
                </a:solidFill>
                <a:latin typeface="Alfa Slab One"/>
                <a:ea typeface="Alfa Slab One"/>
                <a:cs typeface="Alfa Slab One"/>
                <a:sym typeface="Alfa Slab One"/>
              </a:defRPr>
            </a:lvl1pPr>
            <a:lvl2pPr lvl="1">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2pPr>
            <a:lvl3pPr lvl="2">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3pPr>
            <a:lvl4pPr lvl="3">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4pPr>
            <a:lvl5pPr lvl="4">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5pPr>
            <a:lvl6pPr lvl="5">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6pPr>
            <a:lvl7pPr lvl="6">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7pPr>
            <a:lvl8pPr lvl="7">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8pPr>
            <a:lvl9pPr lvl="8">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Proxima Nova"/>
              <a:buChar char="●"/>
              <a:defRPr sz="1800">
                <a:solidFill>
                  <a:schemeClr val="dk2"/>
                </a:solidFill>
                <a:latin typeface="Proxima Nova"/>
                <a:ea typeface="Proxima Nova"/>
                <a:cs typeface="Proxima Nova"/>
                <a:sym typeface="Proxima Nova"/>
              </a:defRPr>
            </a:lvl1pPr>
            <a:lvl2pPr marL="914400" lvl="1" indent="-3175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2pPr>
            <a:lvl3pPr marL="1371600" lvl="2" indent="-3175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3pPr>
            <a:lvl4pPr marL="1828800" lvl="3" indent="-3175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4pPr>
            <a:lvl5pPr marL="2286000" lvl="4" indent="-3175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5pPr>
            <a:lvl6pPr marL="2743200" lvl="5" indent="-3175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6pPr>
            <a:lvl7pPr marL="3200400" lvl="6" indent="-3175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7pPr>
            <a:lvl8pPr marL="3657600" lvl="7" indent="-3175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8pPr>
            <a:lvl9pPr marL="4114800" lvl="8" indent="-3175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latin typeface="Proxima Nova"/>
                <a:ea typeface="Proxima Nova"/>
                <a:cs typeface="Proxima Nova"/>
                <a:sym typeface="Proxima Nova"/>
              </a:defRPr>
            </a:lvl1pPr>
            <a:lvl2pPr lvl="1" algn="r">
              <a:buNone/>
              <a:defRPr sz="1000">
                <a:solidFill>
                  <a:schemeClr val="dk2"/>
                </a:solidFill>
                <a:latin typeface="Proxima Nova"/>
                <a:ea typeface="Proxima Nova"/>
                <a:cs typeface="Proxima Nova"/>
                <a:sym typeface="Proxima Nova"/>
              </a:defRPr>
            </a:lvl2pPr>
            <a:lvl3pPr lvl="2" algn="r">
              <a:buNone/>
              <a:defRPr sz="1000">
                <a:solidFill>
                  <a:schemeClr val="dk2"/>
                </a:solidFill>
                <a:latin typeface="Proxima Nova"/>
                <a:ea typeface="Proxima Nova"/>
                <a:cs typeface="Proxima Nova"/>
                <a:sym typeface="Proxima Nova"/>
              </a:defRPr>
            </a:lvl3pPr>
            <a:lvl4pPr lvl="3" algn="r">
              <a:buNone/>
              <a:defRPr sz="1000">
                <a:solidFill>
                  <a:schemeClr val="dk2"/>
                </a:solidFill>
                <a:latin typeface="Proxima Nova"/>
                <a:ea typeface="Proxima Nova"/>
                <a:cs typeface="Proxima Nova"/>
                <a:sym typeface="Proxima Nova"/>
              </a:defRPr>
            </a:lvl4pPr>
            <a:lvl5pPr lvl="4" algn="r">
              <a:buNone/>
              <a:defRPr sz="1000">
                <a:solidFill>
                  <a:schemeClr val="dk2"/>
                </a:solidFill>
                <a:latin typeface="Proxima Nova"/>
                <a:ea typeface="Proxima Nova"/>
                <a:cs typeface="Proxima Nova"/>
                <a:sym typeface="Proxima Nova"/>
              </a:defRPr>
            </a:lvl5pPr>
            <a:lvl6pPr lvl="5" algn="r">
              <a:buNone/>
              <a:defRPr sz="1000">
                <a:solidFill>
                  <a:schemeClr val="dk2"/>
                </a:solidFill>
                <a:latin typeface="Proxima Nova"/>
                <a:ea typeface="Proxima Nova"/>
                <a:cs typeface="Proxima Nova"/>
                <a:sym typeface="Proxima Nova"/>
              </a:defRPr>
            </a:lvl6pPr>
            <a:lvl7pPr lvl="6" algn="r">
              <a:buNone/>
              <a:defRPr sz="1000">
                <a:solidFill>
                  <a:schemeClr val="dk2"/>
                </a:solidFill>
                <a:latin typeface="Proxima Nova"/>
                <a:ea typeface="Proxima Nova"/>
                <a:cs typeface="Proxima Nova"/>
                <a:sym typeface="Proxima Nova"/>
              </a:defRPr>
            </a:lvl7pPr>
            <a:lvl8pPr lvl="7" algn="r">
              <a:buNone/>
              <a:defRPr sz="1000">
                <a:solidFill>
                  <a:schemeClr val="dk2"/>
                </a:solidFill>
                <a:latin typeface="Proxima Nova"/>
                <a:ea typeface="Proxima Nova"/>
                <a:cs typeface="Proxima Nova"/>
                <a:sym typeface="Proxima Nova"/>
              </a:defRPr>
            </a:lvl8pPr>
            <a:lvl9pPr lvl="8" algn="r">
              <a:buNone/>
              <a:defRPr sz="1000">
                <a:solidFill>
                  <a:schemeClr val="dk2"/>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
              <a:t>‹#›</a:t>
            </a:fld>
            <a:endParaRPr/>
          </a:p>
        </p:txBody>
      </p:sp>
      <p:pic>
        <p:nvPicPr>
          <p:cNvPr id="9" name="Google Shape;9;p1"/>
          <p:cNvPicPr preferRelativeResize="0"/>
          <p:nvPr/>
        </p:nvPicPr>
        <p:blipFill>
          <a:blip r:embed="rId12">
            <a:alphaModFix/>
          </a:blip>
          <a:stretch>
            <a:fillRect/>
          </a:stretch>
        </p:blipFill>
        <p:spPr>
          <a:xfrm>
            <a:off x="6993362" y="509500"/>
            <a:ext cx="2150640" cy="50822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hyperlink" Target="https://dev.mysql.com/downloads/mysql/" TargetMode="External"/><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0.xml"/><Relationship Id="rId1" Type="http://schemas.openxmlformats.org/officeDocument/2006/relationships/slideLayout" Target="../slideLayouts/slideLayout3.xml"/><Relationship Id="rId4" Type="http://schemas.openxmlformats.org/officeDocument/2006/relationships/image" Target="../media/image20.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hyperlink" Target="https://dev.mysql.com/doc/refman/8.0/en/select.html" TargetMode="External"/><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hyperlink" Target="https://dev.mysql.com/doc/refman/8.0/en/insert.html" TargetMode="External"/><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hyperlink" Target="https://dev.mysql.com/doc/refman/8.0/en/update.html" TargetMode="External"/><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hyperlink" Target="https://dev.mysql.com/doc/refman/8.0/en/delete.html" TargetMode="External"/><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3" Type="http://schemas.openxmlformats.org/officeDocument/2006/relationships/hyperlink" Target="https://dev.mysql.com/doc/refman/8.0/en/grant.html" TargetMode="External"/><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3" Type="http://schemas.openxmlformats.org/officeDocument/2006/relationships/hyperlink" Target="https://dev.mysql.com/doc/refman/8.0/en/revoke.html" TargetMode="External"/><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3"/>
          <p:cNvSpPr txBox="1">
            <a:spLocks noGrp="1"/>
          </p:cNvSpPr>
          <p:nvPr>
            <p:ph type="ctrTitle"/>
          </p:nvPr>
        </p:nvSpPr>
        <p:spPr>
          <a:xfrm>
            <a:off x="311700" y="595975"/>
            <a:ext cx="8520600" cy="19578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vi-VN" sz="4400"/>
              <a:t>Ngôn ngữ SQL</a:t>
            </a:r>
            <a:endParaRPr sz="4400"/>
          </a:p>
        </p:txBody>
      </p:sp>
      <p:sp>
        <p:nvSpPr>
          <p:cNvPr id="62" name="Google Shape;62;p13"/>
          <p:cNvSpPr txBox="1">
            <a:spLocks noGrp="1"/>
          </p:cNvSpPr>
          <p:nvPr>
            <p:ph type="subTitle" idx="1"/>
          </p:nvPr>
        </p:nvSpPr>
        <p:spPr>
          <a:xfrm>
            <a:off x="311700" y="3165823"/>
            <a:ext cx="8520600" cy="7335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t>Khóa học </a:t>
            </a:r>
            <a:r>
              <a:rPr lang="vi-VN"/>
              <a:t>Java Construct</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just" rtl="0">
              <a:spcBef>
                <a:spcPts val="0"/>
              </a:spcBef>
              <a:spcAft>
                <a:spcPts val="0"/>
              </a:spcAft>
              <a:buSzPts val="1800"/>
              <a:buChar char="●"/>
            </a:pPr>
            <a:r>
              <a:rPr lang="vi-VN"/>
              <a:t>Mô hình client - server</a:t>
            </a:r>
            <a:endParaRPr lang="vi-VN" sz="1600"/>
          </a:p>
        </p:txBody>
      </p:sp>
      <p:sp>
        <p:nvSpPr>
          <p:cNvPr id="68" name="Google Shape;68;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VN"/>
              <a:t>Database Engine Flow</a:t>
            </a:r>
            <a:endParaRPr/>
          </a:p>
        </p:txBody>
      </p:sp>
      <p:pic>
        <p:nvPicPr>
          <p:cNvPr id="3" name="Picture 2">
            <a:extLst>
              <a:ext uri="{FF2B5EF4-FFF2-40B4-BE49-F238E27FC236}">
                <a16:creationId xmlns:a16="http://schemas.microsoft.com/office/drawing/2014/main" id="{8BFABD1B-FFC5-0CBD-FF50-D0DF5AF630D6}"/>
              </a:ext>
            </a:extLst>
          </p:cNvPr>
          <p:cNvPicPr>
            <a:picLocks noChangeAspect="1"/>
          </p:cNvPicPr>
          <p:nvPr/>
        </p:nvPicPr>
        <p:blipFill>
          <a:blip r:embed="rId3"/>
          <a:stretch>
            <a:fillRect/>
          </a:stretch>
        </p:blipFill>
        <p:spPr>
          <a:xfrm>
            <a:off x="1745284" y="1605585"/>
            <a:ext cx="5653431" cy="1746506"/>
          </a:xfrm>
          <a:prstGeom prst="rect">
            <a:avLst/>
          </a:prstGeom>
        </p:spPr>
      </p:pic>
      <p:pic>
        <p:nvPicPr>
          <p:cNvPr id="5" name="Picture 4">
            <a:extLst>
              <a:ext uri="{FF2B5EF4-FFF2-40B4-BE49-F238E27FC236}">
                <a16:creationId xmlns:a16="http://schemas.microsoft.com/office/drawing/2014/main" id="{E80504F1-D2C2-2C41-E1E2-B1716C00BF1B}"/>
              </a:ext>
            </a:extLst>
          </p:cNvPr>
          <p:cNvPicPr>
            <a:picLocks noChangeAspect="1"/>
          </p:cNvPicPr>
          <p:nvPr/>
        </p:nvPicPr>
        <p:blipFill>
          <a:blip r:embed="rId4"/>
          <a:stretch>
            <a:fillRect/>
          </a:stretch>
        </p:blipFill>
        <p:spPr>
          <a:xfrm>
            <a:off x="2437190" y="3481578"/>
            <a:ext cx="4269621" cy="1661922"/>
          </a:xfrm>
          <a:prstGeom prst="rect">
            <a:avLst/>
          </a:prstGeom>
        </p:spPr>
      </p:pic>
    </p:spTree>
    <p:extLst>
      <p:ext uri="{BB962C8B-B14F-4D97-AF65-F5344CB8AC3E}">
        <p14:creationId xmlns:p14="http://schemas.microsoft.com/office/powerpoint/2010/main" val="8193924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just" rtl="0">
              <a:spcBef>
                <a:spcPts val="0"/>
              </a:spcBef>
              <a:spcAft>
                <a:spcPts val="0"/>
              </a:spcAft>
              <a:buSzPts val="1800"/>
              <a:buChar char="●"/>
            </a:pPr>
            <a:r>
              <a:rPr lang="vi-VN"/>
              <a:t>Tính đến tháng 4/2023</a:t>
            </a:r>
            <a:endParaRPr lang="vi-VN" sz="1600"/>
          </a:p>
        </p:txBody>
      </p:sp>
      <p:sp>
        <p:nvSpPr>
          <p:cNvPr id="68" name="Google Shape;68;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VN"/>
              <a:t>Top Database Engine</a:t>
            </a:r>
            <a:endParaRPr/>
          </a:p>
        </p:txBody>
      </p:sp>
      <p:pic>
        <p:nvPicPr>
          <p:cNvPr id="4" name="Picture 3">
            <a:extLst>
              <a:ext uri="{FF2B5EF4-FFF2-40B4-BE49-F238E27FC236}">
                <a16:creationId xmlns:a16="http://schemas.microsoft.com/office/drawing/2014/main" id="{0046C937-9259-CB5C-8DED-DDAABBD9F348}"/>
              </a:ext>
            </a:extLst>
          </p:cNvPr>
          <p:cNvPicPr>
            <a:picLocks noChangeAspect="1"/>
          </p:cNvPicPr>
          <p:nvPr/>
        </p:nvPicPr>
        <p:blipFill>
          <a:blip r:embed="rId3"/>
          <a:stretch>
            <a:fillRect/>
          </a:stretch>
        </p:blipFill>
        <p:spPr>
          <a:xfrm>
            <a:off x="0" y="1630713"/>
            <a:ext cx="9144000" cy="3358536"/>
          </a:xfrm>
          <a:prstGeom prst="rect">
            <a:avLst/>
          </a:prstGeom>
        </p:spPr>
      </p:pic>
    </p:spTree>
    <p:extLst>
      <p:ext uri="{BB962C8B-B14F-4D97-AF65-F5344CB8AC3E}">
        <p14:creationId xmlns:p14="http://schemas.microsoft.com/office/powerpoint/2010/main" val="8005601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just" rtl="0">
              <a:spcBef>
                <a:spcPts val="0"/>
              </a:spcBef>
              <a:spcAft>
                <a:spcPts val="0"/>
              </a:spcAft>
              <a:buSzPts val="1800"/>
              <a:buChar char="●"/>
            </a:pPr>
            <a:r>
              <a:rPr lang="vi-VN"/>
              <a:t>Structured Query Language = Ngôn ngữ truy vấn cấu trúc</a:t>
            </a:r>
          </a:p>
          <a:p>
            <a:pPr marL="457200" lvl="0" indent="-342900" algn="just" rtl="0">
              <a:spcBef>
                <a:spcPts val="0"/>
              </a:spcBef>
              <a:spcAft>
                <a:spcPts val="0"/>
              </a:spcAft>
              <a:buSzPts val="1800"/>
              <a:buChar char="●"/>
            </a:pPr>
            <a:r>
              <a:rPr lang="vi-VN"/>
              <a:t>Ngôn ngữ lập trình được thiết kế để quản lý dữ liệu trong một cơ sở dữ liệu quan hệ. SQL là ngôn ngữ chuẩn để truy cập và thao tác cơ sở dữ liệu.</a:t>
            </a:r>
          </a:p>
          <a:p>
            <a:pPr marL="457200" lvl="0" indent="-342900" algn="just" rtl="0">
              <a:spcBef>
                <a:spcPts val="0"/>
              </a:spcBef>
              <a:spcAft>
                <a:spcPts val="0"/>
              </a:spcAft>
              <a:buSzPts val="1800"/>
              <a:buChar char="●"/>
            </a:pPr>
            <a:r>
              <a:rPr lang="vi-VN"/>
              <a:t>Được phát triển tại IBM vào đầu những năm 1970</a:t>
            </a:r>
          </a:p>
        </p:txBody>
      </p:sp>
      <p:sp>
        <p:nvSpPr>
          <p:cNvPr id="68" name="Google Shape;68;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VN"/>
              <a:t>Ngôn ngữ SQL</a:t>
            </a:r>
            <a:endParaRPr/>
          </a:p>
        </p:txBody>
      </p:sp>
      <p:pic>
        <p:nvPicPr>
          <p:cNvPr id="2" name="Picture 1">
            <a:extLst>
              <a:ext uri="{FF2B5EF4-FFF2-40B4-BE49-F238E27FC236}">
                <a16:creationId xmlns:a16="http://schemas.microsoft.com/office/drawing/2014/main" id="{F464CFEB-3A39-8A4E-0133-91B28039421B}"/>
              </a:ext>
            </a:extLst>
          </p:cNvPr>
          <p:cNvPicPr>
            <a:picLocks noChangeAspect="1"/>
          </p:cNvPicPr>
          <p:nvPr/>
        </p:nvPicPr>
        <p:blipFill>
          <a:blip r:embed="rId3"/>
          <a:stretch>
            <a:fillRect/>
          </a:stretch>
        </p:blipFill>
        <p:spPr>
          <a:xfrm>
            <a:off x="6034878" y="2374084"/>
            <a:ext cx="2797422" cy="2685525"/>
          </a:xfrm>
          <a:prstGeom prst="rect">
            <a:avLst/>
          </a:prstGeom>
        </p:spPr>
      </p:pic>
    </p:spTree>
    <p:extLst>
      <p:ext uri="{BB962C8B-B14F-4D97-AF65-F5344CB8AC3E}">
        <p14:creationId xmlns:p14="http://schemas.microsoft.com/office/powerpoint/2010/main" val="8975146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just" rtl="0">
              <a:spcBef>
                <a:spcPts val="0"/>
              </a:spcBef>
              <a:spcAft>
                <a:spcPts val="0"/>
              </a:spcAft>
              <a:buSzPts val="1800"/>
              <a:buChar char="●"/>
            </a:pPr>
            <a:r>
              <a:rPr lang="vi-VN"/>
              <a:t>SQL được chia về mặt logic thành 4 nhóm:</a:t>
            </a:r>
          </a:p>
          <a:p>
            <a:pPr lvl="1" indent="-342900" algn="just">
              <a:buSzPts val="1800"/>
              <a:buChar char="●"/>
            </a:pPr>
            <a:r>
              <a:rPr lang="vi-VN" sz="1700"/>
              <a:t>Định nghĩa dữ liệu (DDL): Mô tả cấu trúc dữ liệu</a:t>
            </a:r>
          </a:p>
          <a:p>
            <a:pPr lvl="1" indent="-342900" algn="just">
              <a:buSzPts val="1800"/>
              <a:buChar char="●"/>
            </a:pPr>
            <a:r>
              <a:rPr lang="vi-VN" sz="1700"/>
              <a:t>Thao tác dữ liệu (DML): Lưu trữ và truy xuất dữ liệu</a:t>
            </a:r>
          </a:p>
          <a:p>
            <a:pPr lvl="1" indent="-342900" algn="just">
              <a:buSzPts val="1800"/>
              <a:buChar char="●"/>
            </a:pPr>
            <a:r>
              <a:rPr lang="vi-VN" sz="1700"/>
              <a:t>Kiểm soát dữ liệu (DCL): Xác định ai có thể truy cập dữ liệu</a:t>
            </a:r>
          </a:p>
          <a:p>
            <a:pPr lvl="1" indent="-342900" algn="just">
              <a:buSzPts val="1800"/>
              <a:buChar char="●"/>
            </a:pPr>
            <a:r>
              <a:rPr lang="vi-VN" sz="1700"/>
              <a:t>Kiểm soát giao dịch (TCL): Gói hoạt động và cho phép rollbacks</a:t>
            </a:r>
          </a:p>
        </p:txBody>
      </p:sp>
      <p:sp>
        <p:nvSpPr>
          <p:cNvPr id="68" name="Google Shape;68;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VN"/>
              <a:t>Ngôn ngữ SQL</a:t>
            </a:r>
            <a:endParaRPr/>
          </a:p>
        </p:txBody>
      </p:sp>
      <p:pic>
        <p:nvPicPr>
          <p:cNvPr id="7" name="Picture 6">
            <a:extLst>
              <a:ext uri="{FF2B5EF4-FFF2-40B4-BE49-F238E27FC236}">
                <a16:creationId xmlns:a16="http://schemas.microsoft.com/office/drawing/2014/main" id="{8B1E613A-F2ED-811A-7947-B06408893B62}"/>
              </a:ext>
            </a:extLst>
          </p:cNvPr>
          <p:cNvPicPr>
            <a:picLocks noChangeAspect="1"/>
          </p:cNvPicPr>
          <p:nvPr/>
        </p:nvPicPr>
        <p:blipFill rotWithShape="1">
          <a:blip r:embed="rId3"/>
          <a:srcRect t="30375"/>
          <a:stretch/>
        </p:blipFill>
        <p:spPr>
          <a:xfrm>
            <a:off x="2306078" y="2850478"/>
            <a:ext cx="4531845" cy="2124323"/>
          </a:xfrm>
          <a:prstGeom prst="rect">
            <a:avLst/>
          </a:prstGeom>
        </p:spPr>
      </p:pic>
    </p:spTree>
    <p:extLst>
      <p:ext uri="{BB962C8B-B14F-4D97-AF65-F5344CB8AC3E}">
        <p14:creationId xmlns:p14="http://schemas.microsoft.com/office/powerpoint/2010/main" val="18533657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just" rtl="0">
              <a:spcBef>
                <a:spcPts val="0"/>
              </a:spcBef>
              <a:spcAft>
                <a:spcPts val="0"/>
              </a:spcAft>
              <a:buSzPts val="1800"/>
              <a:buChar char="●"/>
            </a:pPr>
            <a:r>
              <a:rPr lang="vi-VN"/>
              <a:t>SQL được chia nhỏ thành vài phần tử ngôn ngữ:</a:t>
            </a:r>
          </a:p>
          <a:p>
            <a:pPr lvl="1" indent="-342900" algn="just">
              <a:buSzPts val="1800"/>
              <a:buChar char="●"/>
            </a:pPr>
            <a:r>
              <a:rPr lang="vi-VN" sz="1600"/>
              <a:t>Queries</a:t>
            </a:r>
          </a:p>
          <a:p>
            <a:pPr lvl="1" indent="-342900" algn="just">
              <a:buSzPts val="1800"/>
              <a:buChar char="●"/>
            </a:pPr>
            <a:r>
              <a:rPr lang="vi-VN" sz="1600"/>
              <a:t>Clauses</a:t>
            </a:r>
          </a:p>
          <a:p>
            <a:pPr lvl="1" indent="-342900" algn="just">
              <a:buSzPts val="1800"/>
              <a:buChar char="●"/>
            </a:pPr>
            <a:r>
              <a:rPr lang="vi-VN" sz="1600"/>
              <a:t>Expressions</a:t>
            </a:r>
          </a:p>
          <a:p>
            <a:pPr lvl="1" indent="-342900" algn="just">
              <a:buSzPts val="1800"/>
              <a:buChar char="●"/>
            </a:pPr>
            <a:r>
              <a:rPr lang="vi-VN" sz="1600"/>
              <a:t>Predicates</a:t>
            </a:r>
          </a:p>
          <a:p>
            <a:pPr lvl="1" indent="-342900" algn="just">
              <a:buSzPts val="1800"/>
              <a:buChar char="●"/>
            </a:pPr>
            <a:r>
              <a:rPr lang="vi-VN" sz="1600"/>
              <a:t>Statements</a:t>
            </a:r>
          </a:p>
        </p:txBody>
      </p:sp>
      <p:sp>
        <p:nvSpPr>
          <p:cNvPr id="68" name="Google Shape;68;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VN"/>
              <a:t>Ngôn ngữ SQL</a:t>
            </a:r>
            <a:endParaRPr/>
          </a:p>
        </p:txBody>
      </p:sp>
      <p:pic>
        <p:nvPicPr>
          <p:cNvPr id="6" name="Picture 5">
            <a:extLst>
              <a:ext uri="{FF2B5EF4-FFF2-40B4-BE49-F238E27FC236}">
                <a16:creationId xmlns:a16="http://schemas.microsoft.com/office/drawing/2014/main" id="{8776C5E9-F04A-41E8-5B4B-0CC6D954AC2B}"/>
              </a:ext>
            </a:extLst>
          </p:cNvPr>
          <p:cNvPicPr>
            <a:picLocks noChangeAspect="1"/>
          </p:cNvPicPr>
          <p:nvPr/>
        </p:nvPicPr>
        <p:blipFill>
          <a:blip r:embed="rId3"/>
          <a:stretch>
            <a:fillRect/>
          </a:stretch>
        </p:blipFill>
        <p:spPr>
          <a:xfrm>
            <a:off x="3357294" y="1965271"/>
            <a:ext cx="5315223" cy="2025754"/>
          </a:xfrm>
          <a:prstGeom prst="rect">
            <a:avLst/>
          </a:prstGeom>
        </p:spPr>
      </p:pic>
    </p:spTree>
    <p:extLst>
      <p:ext uri="{BB962C8B-B14F-4D97-AF65-F5344CB8AC3E}">
        <p14:creationId xmlns:p14="http://schemas.microsoft.com/office/powerpoint/2010/main" val="3423578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just" rtl="0">
              <a:spcBef>
                <a:spcPts val="0"/>
              </a:spcBef>
              <a:spcAft>
                <a:spcPts val="0"/>
              </a:spcAft>
              <a:buSzPts val="1800"/>
              <a:buChar char="●"/>
            </a:pPr>
            <a:r>
              <a:rPr lang="vi-VN"/>
              <a:t>Hệ quản trị cơ sở dữ liệu quan hệ mã nguồn mở</a:t>
            </a:r>
          </a:p>
          <a:p>
            <a:pPr marL="457200" lvl="0" indent="-342900" algn="just" rtl="0">
              <a:spcBef>
                <a:spcPts val="0"/>
              </a:spcBef>
              <a:spcAft>
                <a:spcPts val="0"/>
              </a:spcAft>
              <a:buSzPts val="1800"/>
              <a:buChar char="●"/>
            </a:pPr>
            <a:r>
              <a:rPr lang="vi-VN" sz="1600"/>
              <a:t>Được sử dụng trong nhiều website quy mô lớn như Google, Facebook, YouTube, v.v.</a:t>
            </a:r>
          </a:p>
          <a:p>
            <a:pPr marL="457200" lvl="0" indent="-342900" algn="just" rtl="0">
              <a:spcBef>
                <a:spcPts val="0"/>
              </a:spcBef>
              <a:spcAft>
                <a:spcPts val="0"/>
              </a:spcAft>
              <a:buSzPts val="1800"/>
              <a:buChar char="●"/>
            </a:pPr>
            <a:r>
              <a:rPr lang="vi-VN" sz="1600"/>
              <a:t>Hoạt động trên nhiều nền tảng hệ thống – Hệ điều hành MAC, Windows, Linux</a:t>
            </a:r>
          </a:p>
          <a:p>
            <a:pPr marL="457200" lvl="0" indent="-342900" algn="just" rtl="0">
              <a:spcBef>
                <a:spcPts val="0"/>
              </a:spcBef>
              <a:spcAft>
                <a:spcPts val="0"/>
              </a:spcAft>
              <a:buSzPts val="1800"/>
              <a:buChar char="●"/>
            </a:pPr>
            <a:r>
              <a:rPr lang="vi-VN" sz="1600"/>
              <a:t>Tải xuống máy chủ MySQL cho Windows: </a:t>
            </a:r>
            <a:r>
              <a:rPr lang="vi-VN" sz="1600">
                <a:hlinkClick r:id="rId3"/>
              </a:rPr>
              <a:t>https://dev.mysql.com/downloads/mysql/</a:t>
            </a:r>
            <a:endParaRPr lang="vi-VN" sz="1600"/>
          </a:p>
          <a:p>
            <a:pPr marL="457200" lvl="0" indent="-342900" algn="just" rtl="0">
              <a:spcBef>
                <a:spcPts val="0"/>
              </a:spcBef>
              <a:spcAft>
                <a:spcPts val="0"/>
              </a:spcAft>
              <a:buSzPts val="1800"/>
              <a:buChar char="●"/>
            </a:pPr>
            <a:endParaRPr lang="vi-VN" sz="1600"/>
          </a:p>
        </p:txBody>
      </p:sp>
      <p:sp>
        <p:nvSpPr>
          <p:cNvPr id="68" name="Google Shape;68;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VN"/>
              <a:t>MySQL</a:t>
            </a:r>
            <a:endParaRPr/>
          </a:p>
        </p:txBody>
      </p:sp>
      <p:pic>
        <p:nvPicPr>
          <p:cNvPr id="1026" name="Picture 2" descr="MariaDB vs MySQL, un Resumen sobre las Tecnologías de Base de Datos">
            <a:extLst>
              <a:ext uri="{FF2B5EF4-FFF2-40B4-BE49-F238E27FC236}">
                <a16:creationId xmlns:a16="http://schemas.microsoft.com/office/drawing/2014/main" id="{71691398-0A34-4CBD-B5AF-A95B39C436D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58348" y="2571750"/>
            <a:ext cx="6853806" cy="24535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989229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just" rtl="0">
              <a:spcBef>
                <a:spcPts val="0"/>
              </a:spcBef>
              <a:spcAft>
                <a:spcPts val="0"/>
              </a:spcAft>
              <a:buSzPts val="1800"/>
              <a:buChar char="●"/>
            </a:pPr>
            <a:r>
              <a:rPr lang="vi-VN"/>
              <a:t>Lưu trữ logic:</a:t>
            </a:r>
          </a:p>
          <a:p>
            <a:pPr lvl="1" indent="-342900" algn="just">
              <a:buSzPts val="1800"/>
              <a:buChar char="●"/>
            </a:pPr>
            <a:r>
              <a:rPr lang="vi-VN" sz="1600"/>
              <a:t>Instance</a:t>
            </a:r>
          </a:p>
          <a:p>
            <a:pPr lvl="1" indent="-342900" algn="just">
              <a:buSzPts val="1800"/>
              <a:buChar char="●"/>
            </a:pPr>
            <a:r>
              <a:rPr lang="vi-VN" sz="1600"/>
              <a:t>Database/Schema</a:t>
            </a:r>
          </a:p>
          <a:p>
            <a:pPr lvl="1" indent="-342900" algn="just">
              <a:buSzPts val="1800"/>
              <a:buChar char="●"/>
            </a:pPr>
            <a:r>
              <a:rPr lang="vi-VN" sz="1600"/>
              <a:t>Table</a:t>
            </a:r>
          </a:p>
          <a:p>
            <a:pPr marL="457200" lvl="0" indent="-342900" algn="just" rtl="0">
              <a:spcBef>
                <a:spcPts val="0"/>
              </a:spcBef>
              <a:spcAft>
                <a:spcPts val="0"/>
              </a:spcAft>
              <a:buSzPts val="1800"/>
              <a:buChar char="●"/>
            </a:pPr>
            <a:r>
              <a:rPr lang="vi-VN"/>
              <a:t>Lưu trữ vật lý:</a:t>
            </a:r>
          </a:p>
          <a:p>
            <a:pPr lvl="1" indent="-342900" algn="just">
              <a:buSzPts val="1800"/>
              <a:buChar char="●"/>
            </a:pPr>
            <a:r>
              <a:rPr lang="vi-VN" sz="1600"/>
              <a:t>Các tệp dữ liệu và các tệp log</a:t>
            </a:r>
          </a:p>
          <a:p>
            <a:pPr lvl="1" indent="-342900" algn="just">
              <a:buSzPts val="1800"/>
              <a:buChar char="●"/>
            </a:pPr>
            <a:r>
              <a:rPr lang="vi-VN" sz="1600"/>
              <a:t>Các trang dữ liệu</a:t>
            </a:r>
          </a:p>
        </p:txBody>
      </p:sp>
      <p:sp>
        <p:nvSpPr>
          <p:cNvPr id="68" name="Google Shape;68;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VN"/>
              <a:t>Kiến trúc MySQL</a:t>
            </a:r>
            <a:endParaRPr/>
          </a:p>
        </p:txBody>
      </p:sp>
      <p:pic>
        <p:nvPicPr>
          <p:cNvPr id="3" name="Picture 2">
            <a:extLst>
              <a:ext uri="{FF2B5EF4-FFF2-40B4-BE49-F238E27FC236}">
                <a16:creationId xmlns:a16="http://schemas.microsoft.com/office/drawing/2014/main" id="{3A87979C-CD17-70C2-C07D-1D2E007C397C}"/>
              </a:ext>
            </a:extLst>
          </p:cNvPr>
          <p:cNvPicPr>
            <a:picLocks noChangeAspect="1"/>
          </p:cNvPicPr>
          <p:nvPr/>
        </p:nvPicPr>
        <p:blipFill>
          <a:blip r:embed="rId3"/>
          <a:stretch>
            <a:fillRect/>
          </a:stretch>
        </p:blipFill>
        <p:spPr>
          <a:xfrm>
            <a:off x="4660136" y="1555063"/>
            <a:ext cx="4172164" cy="3143412"/>
          </a:xfrm>
          <a:prstGeom prst="rect">
            <a:avLst/>
          </a:prstGeom>
        </p:spPr>
      </p:pic>
    </p:spTree>
    <p:extLst>
      <p:ext uri="{BB962C8B-B14F-4D97-AF65-F5344CB8AC3E}">
        <p14:creationId xmlns:p14="http://schemas.microsoft.com/office/powerpoint/2010/main" val="27604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just" rtl="0">
              <a:spcBef>
                <a:spcPts val="0"/>
              </a:spcBef>
              <a:spcAft>
                <a:spcPts val="0"/>
              </a:spcAft>
              <a:buSzPts val="1800"/>
              <a:buChar char="●"/>
            </a:pPr>
            <a:r>
              <a:rPr lang="vi-VN"/>
              <a:t>Bảng là khối xây dựng của bất kỳ cơ sở dữ liệu nào.</a:t>
            </a:r>
          </a:p>
          <a:p>
            <a:pPr lvl="1" indent="-342900" algn="just">
              <a:buSzPts val="1800"/>
              <a:buChar char="●"/>
            </a:pPr>
            <a:r>
              <a:rPr lang="vi-VN" sz="1800"/>
              <a:t>Mỗi hàng của bảng được gọi là một bản ghi hoặc một thực thể và mỗi cột xác định loại dữ liệu mà chúng chứa</a:t>
            </a:r>
          </a:p>
          <a:p>
            <a:pPr lvl="1" indent="-342900" algn="just">
              <a:buSzPts val="1800"/>
              <a:buChar char="●"/>
            </a:pPr>
            <a:r>
              <a:rPr lang="vi-VN" sz="1800"/>
              <a:t>Ngoài ra, trong cơ sở dữ liệu quan hệ chẳng hạn như MySQL, chúng ta có các khóa chính và khóa phụ mà chúng tôi sử dụng để xác định mối quan hệ giữa các bảng.</a:t>
            </a:r>
          </a:p>
        </p:txBody>
      </p:sp>
      <p:sp>
        <p:nvSpPr>
          <p:cNvPr id="68" name="Google Shape;68;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VN"/>
              <a:t>Bảng trong CSDL</a:t>
            </a:r>
            <a:endParaRPr/>
          </a:p>
        </p:txBody>
      </p:sp>
      <p:pic>
        <p:nvPicPr>
          <p:cNvPr id="4" name="Picture 3">
            <a:extLst>
              <a:ext uri="{FF2B5EF4-FFF2-40B4-BE49-F238E27FC236}">
                <a16:creationId xmlns:a16="http://schemas.microsoft.com/office/drawing/2014/main" id="{64DFEC96-06CC-F701-9C8B-AF809EDFC3F8}"/>
              </a:ext>
            </a:extLst>
          </p:cNvPr>
          <p:cNvPicPr>
            <a:picLocks noChangeAspect="1"/>
          </p:cNvPicPr>
          <p:nvPr/>
        </p:nvPicPr>
        <p:blipFill>
          <a:blip r:embed="rId3"/>
          <a:stretch>
            <a:fillRect/>
          </a:stretch>
        </p:blipFill>
        <p:spPr>
          <a:xfrm>
            <a:off x="3380763" y="2938822"/>
            <a:ext cx="5515257" cy="2090504"/>
          </a:xfrm>
          <a:prstGeom prst="rect">
            <a:avLst/>
          </a:prstGeom>
        </p:spPr>
      </p:pic>
      <p:sp>
        <p:nvSpPr>
          <p:cNvPr id="6" name="TextBox 5">
            <a:extLst>
              <a:ext uri="{FF2B5EF4-FFF2-40B4-BE49-F238E27FC236}">
                <a16:creationId xmlns:a16="http://schemas.microsoft.com/office/drawing/2014/main" id="{134F2E15-865B-1C89-BA90-AE09EC9AA080}"/>
              </a:ext>
            </a:extLst>
          </p:cNvPr>
          <p:cNvSpPr txBox="1"/>
          <p:nvPr/>
        </p:nvSpPr>
        <p:spPr>
          <a:xfrm>
            <a:off x="682259" y="3614768"/>
            <a:ext cx="2327945" cy="954107"/>
          </a:xfrm>
          <a:prstGeom prst="rect">
            <a:avLst/>
          </a:prstGeom>
          <a:noFill/>
        </p:spPr>
        <p:txBody>
          <a:bodyPr wrap="square">
            <a:spAutoFit/>
          </a:bodyPr>
          <a:lstStyle/>
          <a:p>
            <a:pPr algn="just"/>
            <a:r>
              <a:rPr lang="en-US"/>
              <a:t>Trong ví dụ </a:t>
            </a:r>
            <a:r>
              <a:rPr lang="vi-VN"/>
              <a:t>này</a:t>
            </a:r>
            <a:r>
              <a:rPr lang="en-US"/>
              <a:t>, chúng ta có bảng </a:t>
            </a:r>
            <a:r>
              <a:rPr lang="vi-VN"/>
              <a:t>Customers </a:t>
            </a:r>
            <a:r>
              <a:rPr lang="en-US"/>
              <a:t>với khóa chính là customer_id và khóa phụ là city_id.</a:t>
            </a:r>
          </a:p>
        </p:txBody>
      </p:sp>
    </p:spTree>
    <p:extLst>
      <p:ext uri="{BB962C8B-B14F-4D97-AF65-F5344CB8AC3E}">
        <p14:creationId xmlns:p14="http://schemas.microsoft.com/office/powerpoint/2010/main" val="22684265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just" rtl="0">
              <a:spcBef>
                <a:spcPts val="0"/>
              </a:spcBef>
              <a:spcAft>
                <a:spcPts val="0"/>
              </a:spcAft>
              <a:buSzPts val="1800"/>
              <a:buChar char="●"/>
            </a:pPr>
            <a:r>
              <a:rPr lang="vi-VN"/>
              <a:t>Chúng ta chia dữ liệu thành các bảng riêng biệt để tránh lặp lại các bản ghi trống hoặc thông tin dư thừa.</a:t>
            </a:r>
            <a:endParaRPr lang="vi-VN" sz="1800"/>
          </a:p>
        </p:txBody>
      </p:sp>
      <p:sp>
        <p:nvSpPr>
          <p:cNvPr id="68" name="Google Shape;68;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VN"/>
              <a:t>Mối quan hệ các Bảng</a:t>
            </a:r>
            <a:endParaRPr/>
          </a:p>
        </p:txBody>
      </p:sp>
      <p:pic>
        <p:nvPicPr>
          <p:cNvPr id="3" name="Picture 2">
            <a:extLst>
              <a:ext uri="{FF2B5EF4-FFF2-40B4-BE49-F238E27FC236}">
                <a16:creationId xmlns:a16="http://schemas.microsoft.com/office/drawing/2014/main" id="{8DB91F32-E48F-C6A0-3C22-1B928D36E0DE}"/>
              </a:ext>
            </a:extLst>
          </p:cNvPr>
          <p:cNvPicPr>
            <a:picLocks noChangeAspect="1"/>
          </p:cNvPicPr>
          <p:nvPr/>
        </p:nvPicPr>
        <p:blipFill>
          <a:blip r:embed="rId3"/>
          <a:stretch>
            <a:fillRect/>
          </a:stretch>
        </p:blipFill>
        <p:spPr>
          <a:xfrm>
            <a:off x="1418393" y="1996474"/>
            <a:ext cx="6307214" cy="2836634"/>
          </a:xfrm>
          <a:prstGeom prst="rect">
            <a:avLst/>
          </a:prstGeom>
        </p:spPr>
      </p:pic>
    </p:spTree>
    <p:extLst>
      <p:ext uri="{BB962C8B-B14F-4D97-AF65-F5344CB8AC3E}">
        <p14:creationId xmlns:p14="http://schemas.microsoft.com/office/powerpoint/2010/main" val="14634972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just" rtl="0">
              <a:spcBef>
                <a:spcPts val="0"/>
              </a:spcBef>
              <a:spcAft>
                <a:spcPts val="0"/>
              </a:spcAft>
              <a:buSzPts val="1800"/>
              <a:buChar char="●"/>
            </a:pPr>
            <a:r>
              <a:rPr lang="vi-VN"/>
              <a:t>Sau khi tách dữ liệu, chúng ta tạo mối quan hệ giữa các bảng để tránh lặp lại.</a:t>
            </a:r>
          </a:p>
          <a:p>
            <a:pPr marL="457200" lvl="0" indent="-342900" algn="just" rtl="0">
              <a:spcBef>
                <a:spcPts val="0"/>
              </a:spcBef>
              <a:spcAft>
                <a:spcPts val="0"/>
              </a:spcAft>
              <a:buSzPts val="1800"/>
              <a:buChar char="●"/>
            </a:pPr>
            <a:r>
              <a:rPr lang="vi-VN" sz="1800"/>
              <a:t>Đó là khái niệm cơ sở dữ liệu quan hệ.</a:t>
            </a:r>
          </a:p>
          <a:p>
            <a:pPr marL="457200" lvl="0" indent="-342900" algn="just" rtl="0">
              <a:spcBef>
                <a:spcPts val="0"/>
              </a:spcBef>
              <a:spcAft>
                <a:spcPts val="0"/>
              </a:spcAft>
              <a:buSzPts val="1800"/>
              <a:buChar char="●"/>
            </a:pPr>
            <a:r>
              <a:rPr lang="vi-VN" sz="1800"/>
              <a:t>Chúng ta liên kết chúng với nhau bằng cách sử dụng mã định danh duy nhất của chúng, được gọi là khóa chính.</a:t>
            </a:r>
          </a:p>
        </p:txBody>
      </p:sp>
      <p:sp>
        <p:nvSpPr>
          <p:cNvPr id="68" name="Google Shape;68;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VN"/>
              <a:t>Mối quan hệ các Bảng</a:t>
            </a:r>
            <a:endParaRPr/>
          </a:p>
        </p:txBody>
      </p:sp>
      <p:pic>
        <p:nvPicPr>
          <p:cNvPr id="4" name="Picture 3">
            <a:extLst>
              <a:ext uri="{FF2B5EF4-FFF2-40B4-BE49-F238E27FC236}">
                <a16:creationId xmlns:a16="http://schemas.microsoft.com/office/drawing/2014/main" id="{AAA90DBC-97AF-C217-75EB-85E34A7B3AC7}"/>
              </a:ext>
            </a:extLst>
          </p:cNvPr>
          <p:cNvPicPr>
            <a:picLocks noChangeAspect="1"/>
          </p:cNvPicPr>
          <p:nvPr/>
        </p:nvPicPr>
        <p:blipFill>
          <a:blip r:embed="rId3"/>
          <a:stretch>
            <a:fillRect/>
          </a:stretch>
        </p:blipFill>
        <p:spPr>
          <a:xfrm>
            <a:off x="971365" y="2587573"/>
            <a:ext cx="7201270" cy="1981302"/>
          </a:xfrm>
          <a:prstGeom prst="rect">
            <a:avLst/>
          </a:prstGeom>
        </p:spPr>
      </p:pic>
    </p:spTree>
    <p:extLst>
      <p:ext uri="{BB962C8B-B14F-4D97-AF65-F5344CB8AC3E}">
        <p14:creationId xmlns:p14="http://schemas.microsoft.com/office/powerpoint/2010/main" val="1690571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just" rtl="0">
              <a:spcBef>
                <a:spcPts val="0"/>
              </a:spcBef>
              <a:spcAft>
                <a:spcPts val="0"/>
              </a:spcAft>
              <a:buSzPts val="1800"/>
              <a:buChar char="●"/>
            </a:pPr>
            <a:r>
              <a:rPr lang="vi-VN" b="1"/>
              <a:t>Hiểu</a:t>
            </a:r>
            <a:r>
              <a:rPr lang="vi-VN"/>
              <a:t> và phân biệt được MySQL và SQL</a:t>
            </a:r>
          </a:p>
          <a:p>
            <a:pPr marL="457200" lvl="0" indent="-342900" algn="just" rtl="0">
              <a:spcBef>
                <a:spcPts val="0"/>
              </a:spcBef>
              <a:spcAft>
                <a:spcPts val="0"/>
              </a:spcAft>
              <a:buSzPts val="1800"/>
              <a:buChar char="●"/>
            </a:pPr>
            <a:r>
              <a:rPr lang="vi-VN" b="1"/>
              <a:t>Biết</a:t>
            </a:r>
            <a:r>
              <a:rPr lang="vi-VN"/>
              <a:t> cách cài đặt thành thạo MySQL/MariaDB server và các công cụ hỗ trợ quản trị như MySQL client/MySQL Workbench</a:t>
            </a:r>
          </a:p>
          <a:p>
            <a:pPr marL="457200" lvl="0" indent="-342900" algn="just" rtl="0">
              <a:spcBef>
                <a:spcPts val="0"/>
              </a:spcBef>
              <a:spcAft>
                <a:spcPts val="0"/>
              </a:spcAft>
              <a:buSzPts val="1800"/>
              <a:buChar char="●"/>
            </a:pPr>
            <a:r>
              <a:rPr lang="vi-VN" b="1"/>
              <a:t>Áp dụng ngôn ngữ SQL </a:t>
            </a:r>
            <a:r>
              <a:rPr lang="vi-VN"/>
              <a:t>để tạo và thao tác thành thạo với CSDL trên Hệ quản trị MySQL/MariaDB</a:t>
            </a:r>
            <a:endParaRPr/>
          </a:p>
        </p:txBody>
      </p:sp>
      <p:sp>
        <p:nvSpPr>
          <p:cNvPr id="68" name="Google Shape;68;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Mục tiêu bài học</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just" rtl="0">
              <a:spcBef>
                <a:spcPts val="0"/>
              </a:spcBef>
              <a:spcAft>
                <a:spcPts val="0"/>
              </a:spcAft>
              <a:buSzPts val="1800"/>
              <a:buChar char="●"/>
            </a:pPr>
            <a:r>
              <a:rPr lang="vi-VN"/>
              <a:t>Ánh xạ các thực thể và mối quan hệ với các bảng cơ sở dữ liệu</a:t>
            </a:r>
          </a:p>
          <a:p>
            <a:pPr marL="457200" lvl="0" indent="-342900" algn="just" rtl="0">
              <a:spcBef>
                <a:spcPts val="0"/>
              </a:spcBef>
              <a:spcAft>
                <a:spcPts val="0"/>
              </a:spcAft>
              <a:buSzPts val="1800"/>
              <a:buChar char="●"/>
            </a:pPr>
            <a:r>
              <a:rPr lang="vi-VN"/>
              <a:t>Cơ sở dữ liệu của trường đại học nắm bắt thông tin chi tiết về sinh viên, khóa học và giảng viên của một trường đại học.</a:t>
            </a:r>
            <a:endParaRPr lang="vi-VN" sz="1800"/>
          </a:p>
        </p:txBody>
      </p:sp>
      <p:sp>
        <p:nvSpPr>
          <p:cNvPr id="68" name="Google Shape;68;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VN"/>
              <a:t>Mô hình thực thể liên kết (ER)</a:t>
            </a:r>
            <a:endParaRPr/>
          </a:p>
        </p:txBody>
      </p:sp>
      <p:pic>
        <p:nvPicPr>
          <p:cNvPr id="3" name="Picture 2">
            <a:extLst>
              <a:ext uri="{FF2B5EF4-FFF2-40B4-BE49-F238E27FC236}">
                <a16:creationId xmlns:a16="http://schemas.microsoft.com/office/drawing/2014/main" id="{33F301F6-19A9-B92A-AE87-927E2DCEFCA0}"/>
              </a:ext>
            </a:extLst>
          </p:cNvPr>
          <p:cNvPicPr>
            <a:picLocks noChangeAspect="1"/>
          </p:cNvPicPr>
          <p:nvPr/>
        </p:nvPicPr>
        <p:blipFill>
          <a:blip r:embed="rId3"/>
          <a:stretch>
            <a:fillRect/>
          </a:stretch>
        </p:blipFill>
        <p:spPr>
          <a:xfrm>
            <a:off x="587841" y="2534256"/>
            <a:ext cx="3956254" cy="2185660"/>
          </a:xfrm>
          <a:prstGeom prst="rect">
            <a:avLst/>
          </a:prstGeom>
        </p:spPr>
      </p:pic>
      <p:pic>
        <p:nvPicPr>
          <p:cNvPr id="5" name="Picture 4">
            <a:extLst>
              <a:ext uri="{FF2B5EF4-FFF2-40B4-BE49-F238E27FC236}">
                <a16:creationId xmlns:a16="http://schemas.microsoft.com/office/drawing/2014/main" id="{18AC284B-015E-8CEA-3E52-EFC85BDD35BF}"/>
              </a:ext>
            </a:extLst>
          </p:cNvPr>
          <p:cNvPicPr>
            <a:picLocks noChangeAspect="1"/>
          </p:cNvPicPr>
          <p:nvPr/>
        </p:nvPicPr>
        <p:blipFill rotWithShape="1">
          <a:blip r:embed="rId4"/>
          <a:srcRect l="7708" t="6078" r="13362" b="12029"/>
          <a:stretch/>
        </p:blipFill>
        <p:spPr>
          <a:xfrm>
            <a:off x="4820236" y="2453453"/>
            <a:ext cx="3870758" cy="2266463"/>
          </a:xfrm>
          <a:prstGeom prst="rect">
            <a:avLst/>
          </a:prstGeom>
        </p:spPr>
      </p:pic>
    </p:spTree>
    <p:extLst>
      <p:ext uri="{BB962C8B-B14F-4D97-AF65-F5344CB8AC3E}">
        <p14:creationId xmlns:p14="http://schemas.microsoft.com/office/powerpoint/2010/main" val="20225218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just" rtl="0">
              <a:spcBef>
                <a:spcPts val="0"/>
              </a:spcBef>
              <a:spcAft>
                <a:spcPts val="0"/>
              </a:spcAft>
              <a:buSzPts val="1800"/>
              <a:buChar char="●"/>
            </a:pPr>
            <a:r>
              <a:rPr lang="vi-VN" b="1"/>
              <a:t>CHỈ MỤC</a:t>
            </a:r>
            <a:r>
              <a:rPr lang="vi-VN"/>
              <a:t>: Chỉ mục cơ sở dữ liệu là một cấu trúc dữ liệu giúp cải thiện tốc độ hoạt động trong một bảng.</a:t>
            </a:r>
          </a:p>
          <a:p>
            <a:pPr marL="457200" lvl="0" indent="-342900" algn="just" rtl="0">
              <a:spcBef>
                <a:spcPts val="0"/>
              </a:spcBef>
              <a:spcAft>
                <a:spcPts val="0"/>
              </a:spcAft>
              <a:buSzPts val="1800"/>
              <a:buChar char="●"/>
            </a:pPr>
            <a:r>
              <a:rPr lang="vi-VN" sz="1800"/>
              <a:t>Các chỉ mục được tạo bằng cách sử dụng một hoặc nhiều cột, cung cấp cơ sở cho cả tra cứu ngẫu nhiên nhanh chóng và sắp xếp hiệu quả quyền truy cập vào bản ghi.</a:t>
            </a:r>
          </a:p>
          <a:p>
            <a:pPr marL="457200" lvl="0" indent="-342900" algn="just" rtl="0">
              <a:spcBef>
                <a:spcPts val="0"/>
              </a:spcBef>
              <a:spcAft>
                <a:spcPts val="0"/>
              </a:spcAft>
              <a:buSzPts val="1800"/>
              <a:buChar char="●"/>
            </a:pPr>
            <a:r>
              <a:rPr lang="vi-VN" sz="1800"/>
              <a:t>Có hai loại chỉ mục: Clustered và Non-Clustered.</a:t>
            </a:r>
          </a:p>
          <a:p>
            <a:pPr lvl="1" indent="-342900" algn="just">
              <a:buSzPts val="1800"/>
              <a:buChar char="●"/>
            </a:pPr>
            <a:r>
              <a:rPr lang="vi-VN" sz="1600" b="1"/>
              <a:t>Clustered</a:t>
            </a:r>
            <a:r>
              <a:rPr lang="vi-VN" sz="1600"/>
              <a:t>: Các chỉ mục phân cụm được liên kết với khóa chính và được sử dụng để sắp xếp dữ liệu một cách vật lý.</a:t>
            </a:r>
          </a:p>
          <a:p>
            <a:pPr lvl="1" indent="-342900" algn="just">
              <a:buSzPts val="1800"/>
              <a:buChar char="●"/>
            </a:pPr>
            <a:r>
              <a:rPr lang="vi-VN" sz="1600" b="1"/>
              <a:t>Non-Clustered</a:t>
            </a:r>
            <a:r>
              <a:rPr lang="vi-VN" sz="1600"/>
              <a:t>: Các chỉ mục không được phân cụm có thể được liên kết với bất kỳ trường nào.</a:t>
            </a:r>
          </a:p>
        </p:txBody>
      </p:sp>
      <p:sp>
        <p:nvSpPr>
          <p:cNvPr id="68" name="Google Shape;68;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VN"/>
              <a:t>Khả năng lập trình</a:t>
            </a:r>
            <a:endParaRPr/>
          </a:p>
        </p:txBody>
      </p:sp>
    </p:spTree>
    <p:extLst>
      <p:ext uri="{BB962C8B-B14F-4D97-AF65-F5344CB8AC3E}">
        <p14:creationId xmlns:p14="http://schemas.microsoft.com/office/powerpoint/2010/main" val="187772507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8" name="Google Shape;68;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VN"/>
              <a:t>Khả năng lập trình</a:t>
            </a:r>
            <a:endParaRPr/>
          </a:p>
        </p:txBody>
      </p:sp>
      <p:pic>
        <p:nvPicPr>
          <p:cNvPr id="3" name="Picture 2">
            <a:extLst>
              <a:ext uri="{FF2B5EF4-FFF2-40B4-BE49-F238E27FC236}">
                <a16:creationId xmlns:a16="http://schemas.microsoft.com/office/drawing/2014/main" id="{C958853E-FF3A-67EE-8F53-27401D1DD633}"/>
              </a:ext>
            </a:extLst>
          </p:cNvPr>
          <p:cNvPicPr>
            <a:picLocks noChangeAspect="1"/>
          </p:cNvPicPr>
          <p:nvPr/>
        </p:nvPicPr>
        <p:blipFill>
          <a:blip r:embed="rId3"/>
          <a:stretch>
            <a:fillRect/>
          </a:stretch>
        </p:blipFill>
        <p:spPr>
          <a:xfrm>
            <a:off x="396855" y="1503623"/>
            <a:ext cx="8399818" cy="1977808"/>
          </a:xfrm>
          <a:prstGeom prst="rect">
            <a:avLst/>
          </a:prstGeom>
        </p:spPr>
      </p:pic>
    </p:spTree>
    <p:extLst>
      <p:ext uri="{BB962C8B-B14F-4D97-AF65-F5344CB8AC3E}">
        <p14:creationId xmlns:p14="http://schemas.microsoft.com/office/powerpoint/2010/main" val="20368878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just" rtl="0">
              <a:spcBef>
                <a:spcPts val="0"/>
              </a:spcBef>
              <a:spcAft>
                <a:spcPts val="0"/>
              </a:spcAft>
              <a:buSzPts val="1800"/>
              <a:buChar char="●"/>
            </a:pPr>
            <a:r>
              <a:rPr lang="vi-VN" b="1"/>
              <a:t>VIEW (Khung nhìn)</a:t>
            </a:r>
            <a:r>
              <a:rPr lang="vi-VN"/>
              <a:t>: Là các câu truy vẫn được định nghĩa trước để chỉ rõ các mục sẽ hiển thị từ CSDL.</a:t>
            </a:r>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r>
              <a:rPr lang="vi-VN"/>
              <a:t>Được đánh giá khi thực thi – không làm tăng hiệu suất.</a:t>
            </a:r>
          </a:p>
        </p:txBody>
      </p:sp>
      <p:sp>
        <p:nvSpPr>
          <p:cNvPr id="68" name="Google Shape;68;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VN"/>
              <a:t>Khả năng lập trình</a:t>
            </a:r>
            <a:endParaRPr/>
          </a:p>
        </p:txBody>
      </p:sp>
      <p:pic>
        <p:nvPicPr>
          <p:cNvPr id="3" name="Picture 2">
            <a:extLst>
              <a:ext uri="{FF2B5EF4-FFF2-40B4-BE49-F238E27FC236}">
                <a16:creationId xmlns:a16="http://schemas.microsoft.com/office/drawing/2014/main" id="{E19D1A83-DFA5-B4AC-D320-D191C99A14EF}"/>
              </a:ext>
            </a:extLst>
          </p:cNvPr>
          <p:cNvPicPr>
            <a:picLocks noChangeAspect="1"/>
          </p:cNvPicPr>
          <p:nvPr/>
        </p:nvPicPr>
        <p:blipFill>
          <a:blip r:embed="rId3"/>
          <a:stretch>
            <a:fillRect/>
          </a:stretch>
        </p:blipFill>
        <p:spPr>
          <a:xfrm>
            <a:off x="2139825" y="1843955"/>
            <a:ext cx="4864350" cy="1949550"/>
          </a:xfrm>
          <a:prstGeom prst="rect">
            <a:avLst/>
          </a:prstGeom>
        </p:spPr>
      </p:pic>
    </p:spTree>
    <p:extLst>
      <p:ext uri="{BB962C8B-B14F-4D97-AF65-F5344CB8AC3E}">
        <p14:creationId xmlns:p14="http://schemas.microsoft.com/office/powerpoint/2010/main" val="3092844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lnSpcReduction="10000"/>
          </a:bodyPr>
          <a:lstStyle/>
          <a:p>
            <a:pPr marL="457200" lvl="0" indent="-342900" algn="just" rtl="0">
              <a:spcBef>
                <a:spcPts val="0"/>
              </a:spcBef>
              <a:spcAft>
                <a:spcPts val="0"/>
              </a:spcAft>
              <a:buSzPts val="1800"/>
              <a:buChar char="●"/>
            </a:pPr>
            <a:r>
              <a:rPr lang="vi-VN" b="1"/>
              <a:t>PROCEDURE (Thủ tục): </a:t>
            </a:r>
            <a:r>
              <a:rPr lang="vi-VN"/>
              <a:t>Thực hiện một hành động xác định trước, có ý nghĩa tái sử dụng mã.</a:t>
            </a:r>
          </a:p>
          <a:p>
            <a:pPr lvl="1" indent="-342900" algn="just">
              <a:buSzPts val="1800"/>
              <a:buChar char="●"/>
            </a:pPr>
            <a:r>
              <a:rPr lang="vi-VN" sz="1600"/>
              <a:t>Ví dụ: trả về danh sách tất cả nhân viên có lương dưới 3tr500</a:t>
            </a:r>
          </a:p>
          <a:p>
            <a:pPr algn="just"/>
            <a:r>
              <a:rPr lang="vi-VN" b="1"/>
              <a:t>FUNCTION (Hàm)</a:t>
            </a:r>
            <a:r>
              <a:rPr lang="vi-VN"/>
              <a:t>: nhận tham số và trả về kết quả, cũng có ý nghĩa tái sử dụng mã.</a:t>
            </a:r>
          </a:p>
          <a:p>
            <a:pPr lvl="1" indent="-342900" algn="just">
              <a:buSzPts val="1800"/>
              <a:buFont typeface="Proxima Nova"/>
              <a:buChar char="●"/>
            </a:pPr>
            <a:r>
              <a:rPr lang="vi-VN" sz="1600"/>
              <a:t>Ví dụ: trả về tuổi của sinh viên dựa vào ngày sinh và ngày hiện tại</a:t>
            </a:r>
          </a:p>
          <a:p>
            <a:pPr algn="just"/>
            <a:r>
              <a:rPr lang="vi-VN" b="1"/>
              <a:t>TRIGGER</a:t>
            </a:r>
            <a:r>
              <a:rPr lang="vi-VN"/>
              <a:t>: được sử dụng để theo dõi các hoạt động trên CSDL và phản ứng lại sự kiện khi cần.</a:t>
            </a:r>
          </a:p>
          <a:p>
            <a:pPr lvl="1" indent="-342900" algn="just">
              <a:buSzPts val="1800"/>
              <a:buFont typeface="Proxima Nova"/>
              <a:buChar char="●"/>
            </a:pPr>
            <a:r>
              <a:rPr lang="vi-VN" sz="1600"/>
              <a:t> Là một trường hợp đặc biệt của Store Procedure vì nó không có tham số</a:t>
            </a:r>
          </a:p>
          <a:p>
            <a:pPr lvl="1" indent="-342900" algn="just">
              <a:buSzPts val="1800"/>
              <a:buFont typeface="Proxima Nova"/>
              <a:buChar char="●"/>
            </a:pPr>
            <a:r>
              <a:rPr lang="vi-VN" sz="1600"/>
              <a:t>Ví dụ: Khi điểm của Student được thêm vào, chúng ta có nhiệm vụ tính lại tổng điểm và trung bình cộng cho mỗi Student tương ứng</a:t>
            </a:r>
          </a:p>
          <a:p>
            <a:pPr lvl="1" algn="just"/>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p:txBody>
      </p:sp>
      <p:sp>
        <p:nvSpPr>
          <p:cNvPr id="68" name="Google Shape;68;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VN"/>
              <a:t>Khả năng lập trình</a:t>
            </a:r>
            <a:endParaRPr/>
          </a:p>
        </p:txBody>
      </p:sp>
    </p:spTree>
    <p:extLst>
      <p:ext uri="{BB962C8B-B14F-4D97-AF65-F5344CB8AC3E}">
        <p14:creationId xmlns:p14="http://schemas.microsoft.com/office/powerpoint/2010/main" val="54473724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490250" y="517961"/>
            <a:ext cx="5683800" cy="4090800"/>
          </a:xfrm>
          <a:prstGeom prst="rect">
            <a:avLst/>
          </a:prstGeom>
        </p:spPr>
        <p:txBody>
          <a:bodyPr spcFirstLastPara="1" wrap="square" lIns="91425" tIns="91425" rIns="91425" bIns="91425" anchor="ctr" anchorCtr="0">
            <a:normAutofit/>
          </a:bodyPr>
          <a:lstStyle/>
          <a:p>
            <a:pPr marL="0" lvl="0" indent="0" algn="l" rtl="0">
              <a:lnSpc>
                <a:spcPct val="115000"/>
              </a:lnSpc>
              <a:spcBef>
                <a:spcPts val="0"/>
              </a:spcBef>
              <a:spcAft>
                <a:spcPts val="0"/>
              </a:spcAft>
              <a:buNone/>
            </a:pPr>
            <a:r>
              <a:rPr lang="vi-VN"/>
              <a:t>DDL: ngôn ngữ định nghĩa dữ liệu</a:t>
            </a:r>
            <a:endParaRPr/>
          </a:p>
        </p:txBody>
      </p:sp>
    </p:spTree>
    <p:extLst>
      <p:ext uri="{BB962C8B-B14F-4D97-AF65-F5344CB8AC3E}">
        <p14:creationId xmlns:p14="http://schemas.microsoft.com/office/powerpoint/2010/main" val="276827093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just" rtl="0">
              <a:spcBef>
                <a:spcPts val="0"/>
              </a:spcBef>
              <a:spcAft>
                <a:spcPts val="0"/>
              </a:spcAft>
              <a:buSzPts val="1800"/>
              <a:buChar char="●"/>
            </a:pPr>
            <a:r>
              <a:rPr lang="vi-VN"/>
              <a:t>Ngôn ngữ định nghĩa dữ liệu (DDL) là một tập hợp con của SQL (Ngôn ngữ truy vấn có cấu trúc gồm 4 nhóm con: DDL, DML, DCL, TCL) được sử dụng để xác định lược đồ hoặc cấu trúc của cơ sở dữ liệu. </a:t>
            </a:r>
          </a:p>
          <a:p>
            <a:pPr marL="457200" lvl="0" indent="-342900" algn="just" rtl="0">
              <a:spcBef>
                <a:spcPts val="0"/>
              </a:spcBef>
              <a:spcAft>
                <a:spcPts val="0"/>
              </a:spcAft>
              <a:buSzPts val="1800"/>
              <a:buChar char="●"/>
            </a:pPr>
            <a:r>
              <a:rPr lang="vi-VN"/>
              <a:t>Các câu lệnh DDL được sử dụng để tạo, sửa đổi và xóa cơ sở dữ liệu, bảng và chỉ mục cũng như để xác định kiểu dữ liệu, ràng buộc và mối quan hệ giữa các bảng.</a:t>
            </a:r>
          </a:p>
          <a:p>
            <a:pPr lvl="1" indent="-342900" algn="just">
              <a:buSzPts val="1800"/>
              <a:buChar char="●"/>
            </a:pPr>
            <a:r>
              <a:rPr lang="vi-VN" sz="1600"/>
              <a:t>create</a:t>
            </a:r>
          </a:p>
          <a:p>
            <a:pPr lvl="1" indent="-342900" algn="just">
              <a:buSzPts val="1800"/>
              <a:buChar char="●"/>
            </a:pPr>
            <a:r>
              <a:rPr lang="vi-VN" sz="1600"/>
              <a:t>alter</a:t>
            </a:r>
          </a:p>
          <a:p>
            <a:pPr lvl="1" indent="-342900" algn="just">
              <a:buSzPts val="1800"/>
              <a:buChar char="●"/>
            </a:pPr>
            <a:r>
              <a:rPr lang="vi-VN" sz="1600"/>
              <a:t>drop</a:t>
            </a:r>
          </a:p>
          <a:p>
            <a:pPr lvl="1" indent="-342900" algn="just">
              <a:buSzPts val="1800"/>
              <a:buChar char="●"/>
            </a:pPr>
            <a:r>
              <a:rPr lang="vi-VN" sz="1600"/>
              <a:t>truncate</a:t>
            </a:r>
          </a:p>
          <a:p>
            <a:pPr lvl="1" indent="-342900" algn="just">
              <a:buSzPts val="1800"/>
              <a:buChar char="●"/>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p:txBody>
      </p:sp>
      <p:sp>
        <p:nvSpPr>
          <p:cNvPr id="68" name="Google Shape;68;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VN"/>
              <a:t>DDL – Data Definition Language</a:t>
            </a:r>
            <a:endParaRPr/>
          </a:p>
        </p:txBody>
      </p:sp>
    </p:spTree>
    <p:extLst>
      <p:ext uri="{BB962C8B-B14F-4D97-AF65-F5344CB8AC3E}">
        <p14:creationId xmlns:p14="http://schemas.microsoft.com/office/powerpoint/2010/main" val="355977034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just" rtl="0">
              <a:spcBef>
                <a:spcPts val="0"/>
              </a:spcBef>
              <a:spcAft>
                <a:spcPts val="0"/>
              </a:spcAft>
              <a:buSzPts val="1800"/>
              <a:buChar char="●"/>
            </a:pPr>
            <a:r>
              <a:rPr lang="vi-VN"/>
              <a:t>Tạo cơ sở dữ liệu</a:t>
            </a:r>
          </a:p>
          <a:p>
            <a:pPr marL="457200" lvl="0" indent="-342900" algn="just" rtl="0">
              <a:spcBef>
                <a:spcPts val="0"/>
              </a:spcBef>
              <a:spcAft>
                <a:spcPts val="0"/>
              </a:spcAft>
              <a:buSzPts val="1800"/>
              <a:buChar char="●"/>
            </a:pPr>
            <a:r>
              <a:rPr lang="vi-VN"/>
              <a:t>Cú pháp:  </a:t>
            </a:r>
          </a:p>
          <a:p>
            <a:pPr marL="114300" lvl="0" indent="0" algn="just" rtl="0">
              <a:spcBef>
                <a:spcPts val="0"/>
              </a:spcBef>
              <a:spcAft>
                <a:spcPts val="0"/>
              </a:spcAft>
              <a:buSzPts val="1800"/>
              <a:buNone/>
            </a:pPr>
            <a:r>
              <a:rPr lang="vi-VN" b="1">
                <a:solidFill>
                  <a:srgbClr val="FF0000"/>
                </a:solidFill>
              </a:rPr>
              <a:t>	</a:t>
            </a:r>
            <a:r>
              <a:rPr lang="vi-VN">
                <a:solidFill>
                  <a:schemeClr val="accent1"/>
                </a:solidFill>
              </a:rPr>
              <a:t>CREATE DATABASE DatabaseName</a:t>
            </a:r>
          </a:p>
          <a:p>
            <a:pPr marL="457200" lvl="0" indent="-342900" algn="just" rtl="0">
              <a:spcBef>
                <a:spcPts val="0"/>
              </a:spcBef>
              <a:spcAft>
                <a:spcPts val="0"/>
              </a:spcAft>
              <a:buSzPts val="1800"/>
              <a:buChar char="●"/>
            </a:pPr>
            <a:r>
              <a:rPr lang="vi-VN"/>
              <a:t>Ví dụ: CREATE DATABASE EmpDB; tạo một cơ sở dữ liệu mới có tên "EmpDB".</a:t>
            </a:r>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p:txBody>
      </p:sp>
      <p:sp>
        <p:nvSpPr>
          <p:cNvPr id="68" name="Google Shape;68;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VN"/>
              <a:t>DDL – Data Definition Language</a:t>
            </a:r>
            <a:endParaRPr/>
          </a:p>
        </p:txBody>
      </p:sp>
    </p:spTree>
    <p:extLst>
      <p:ext uri="{BB962C8B-B14F-4D97-AF65-F5344CB8AC3E}">
        <p14:creationId xmlns:p14="http://schemas.microsoft.com/office/powerpoint/2010/main" val="70023267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just" rtl="0">
              <a:spcBef>
                <a:spcPts val="0"/>
              </a:spcBef>
              <a:spcAft>
                <a:spcPts val="0"/>
              </a:spcAft>
              <a:buSzPts val="1800"/>
              <a:buChar char="●"/>
            </a:pPr>
            <a:r>
              <a:rPr lang="vi-VN"/>
              <a:t>Tạo Bảng mới</a:t>
            </a:r>
          </a:p>
          <a:p>
            <a:pPr marL="457200" lvl="0" indent="-342900" algn="just" rtl="0">
              <a:spcBef>
                <a:spcPts val="0"/>
              </a:spcBef>
              <a:spcAft>
                <a:spcPts val="0"/>
              </a:spcAft>
              <a:buSzPts val="1800"/>
              <a:buChar char="●"/>
            </a:pPr>
            <a:r>
              <a:rPr lang="vi-VN"/>
              <a:t>Cú pháp: </a:t>
            </a:r>
          </a:p>
          <a:p>
            <a:pPr marL="114300" lvl="0" indent="0" algn="just" rtl="0">
              <a:spcBef>
                <a:spcPts val="0"/>
              </a:spcBef>
              <a:spcAft>
                <a:spcPts val="0"/>
              </a:spcAft>
              <a:buSzPts val="1800"/>
              <a:buNone/>
            </a:pPr>
            <a:r>
              <a:rPr lang="vi-VN" b="1">
                <a:solidFill>
                  <a:srgbClr val="FF0000"/>
                </a:solidFill>
              </a:rPr>
              <a:t>	</a:t>
            </a:r>
            <a:r>
              <a:rPr lang="vi-VN">
                <a:solidFill>
                  <a:schemeClr val="accent1"/>
                </a:solidFill>
              </a:rPr>
              <a:t>CREATE TABLE TableName (Column1 Datatype1, Column2 Datatype2,…,ColumnNDatatypeN);</a:t>
            </a:r>
          </a:p>
          <a:p>
            <a:pPr marL="457200" lvl="0" indent="-342900" algn="just" rtl="0">
              <a:spcBef>
                <a:spcPts val="0"/>
              </a:spcBef>
              <a:spcAft>
                <a:spcPts val="0"/>
              </a:spcAft>
              <a:buSzPts val="1800"/>
              <a:buChar char="●"/>
            </a:pPr>
            <a:r>
              <a:rPr lang="vi-VN"/>
              <a:t>Ví dụ:</a:t>
            </a:r>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p:txBody>
      </p:sp>
      <p:sp>
        <p:nvSpPr>
          <p:cNvPr id="68" name="Google Shape;68;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VN"/>
              <a:t>DDL – Data Definition Language</a:t>
            </a:r>
            <a:endParaRPr/>
          </a:p>
        </p:txBody>
      </p:sp>
      <p:sp>
        <p:nvSpPr>
          <p:cNvPr id="5" name="TextBox 4">
            <a:extLst>
              <a:ext uri="{FF2B5EF4-FFF2-40B4-BE49-F238E27FC236}">
                <a16:creationId xmlns:a16="http://schemas.microsoft.com/office/drawing/2014/main" id="{1561332B-D5BA-A527-00E9-1316E4CA335D}"/>
              </a:ext>
            </a:extLst>
          </p:cNvPr>
          <p:cNvSpPr txBox="1"/>
          <p:nvPr/>
        </p:nvSpPr>
        <p:spPr>
          <a:xfrm>
            <a:off x="2286000" y="2860675"/>
            <a:ext cx="4572000" cy="1815882"/>
          </a:xfrm>
          <a:prstGeom prst="rect">
            <a:avLst/>
          </a:prstGeom>
          <a:solidFill>
            <a:schemeClr val="accent6">
              <a:lumMod val="20000"/>
              <a:lumOff val="80000"/>
            </a:schemeClr>
          </a:solidFill>
        </p:spPr>
        <p:txBody>
          <a:bodyPr wrap="square">
            <a:spAutoFit/>
          </a:bodyPr>
          <a:lstStyle/>
          <a:p>
            <a:r>
              <a:rPr lang="en-US"/>
              <a:t>CREATE TABLE employees (</a:t>
            </a:r>
          </a:p>
          <a:p>
            <a:r>
              <a:rPr lang="en-US"/>
              <a:t>  id INT NOT NULL AUTO_INCREMENT,</a:t>
            </a:r>
          </a:p>
          <a:p>
            <a:r>
              <a:rPr lang="en-US"/>
              <a:t>  first_name VARCHAR(50) NOT NULL,</a:t>
            </a:r>
          </a:p>
          <a:p>
            <a:r>
              <a:rPr lang="en-US"/>
              <a:t>  last_name VARCHAR(50) NOT NULL,</a:t>
            </a:r>
          </a:p>
          <a:p>
            <a:r>
              <a:rPr lang="en-US"/>
              <a:t>  email VARCHAR(100) NOT NULL,</a:t>
            </a:r>
          </a:p>
          <a:p>
            <a:r>
              <a:rPr lang="en-US"/>
              <a:t>  hire_date DATE NOT NULL,</a:t>
            </a:r>
          </a:p>
          <a:p>
            <a:r>
              <a:rPr lang="en-US"/>
              <a:t>  PRIMARY KEY (id)</a:t>
            </a:r>
          </a:p>
          <a:p>
            <a:r>
              <a:rPr lang="en-US"/>
              <a:t>);</a:t>
            </a:r>
          </a:p>
        </p:txBody>
      </p:sp>
    </p:spTree>
    <p:extLst>
      <p:ext uri="{BB962C8B-B14F-4D97-AF65-F5344CB8AC3E}">
        <p14:creationId xmlns:p14="http://schemas.microsoft.com/office/powerpoint/2010/main" val="42508665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just" rtl="0">
              <a:spcBef>
                <a:spcPts val="0"/>
              </a:spcBef>
              <a:spcAft>
                <a:spcPts val="0"/>
              </a:spcAft>
              <a:buSzPts val="1800"/>
              <a:buChar char="●"/>
            </a:pPr>
            <a:r>
              <a:rPr lang="vi-VN"/>
              <a:t>Sửa đổi cấu trúc Bảng – Bổ sung cột mới vào Bảng</a:t>
            </a:r>
          </a:p>
          <a:p>
            <a:pPr marL="457200" lvl="0" indent="-342900" algn="just" rtl="0">
              <a:spcBef>
                <a:spcPts val="0"/>
              </a:spcBef>
              <a:spcAft>
                <a:spcPts val="0"/>
              </a:spcAft>
              <a:buSzPts val="1800"/>
              <a:buChar char="●"/>
            </a:pPr>
            <a:r>
              <a:rPr lang="vi-VN"/>
              <a:t>Cú pháp: </a:t>
            </a:r>
          </a:p>
          <a:p>
            <a:pPr marL="114300" lvl="0" indent="0" algn="just" rtl="0">
              <a:spcBef>
                <a:spcPts val="0"/>
              </a:spcBef>
              <a:spcAft>
                <a:spcPts val="0"/>
              </a:spcAft>
              <a:buSzPts val="1800"/>
              <a:buNone/>
            </a:pPr>
            <a:r>
              <a:rPr lang="vi-VN">
                <a:solidFill>
                  <a:schemeClr val="accent1"/>
                </a:solidFill>
              </a:rPr>
              <a:t>	</a:t>
            </a:r>
            <a:r>
              <a:rPr lang="en-US">
                <a:solidFill>
                  <a:schemeClr val="accent1"/>
                </a:solidFill>
              </a:rPr>
              <a:t>ALTER TABLE TableName ADD ColumnNameData_Type; </a:t>
            </a:r>
            <a:endParaRPr lang="vi-VN">
              <a:solidFill>
                <a:schemeClr val="accent1"/>
              </a:solidFill>
            </a:endParaRPr>
          </a:p>
          <a:p>
            <a:pPr marL="457200" lvl="0" indent="-342900" algn="just" rtl="0">
              <a:spcBef>
                <a:spcPts val="0"/>
              </a:spcBef>
              <a:spcAft>
                <a:spcPts val="0"/>
              </a:spcAft>
              <a:buSzPts val="1800"/>
              <a:buChar char="●"/>
            </a:pPr>
            <a:r>
              <a:rPr lang="vi-VN"/>
              <a:t>Ví dụ:</a:t>
            </a:r>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p:txBody>
      </p:sp>
      <p:sp>
        <p:nvSpPr>
          <p:cNvPr id="68" name="Google Shape;68;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VN"/>
              <a:t>DDL – Data Definition Language</a:t>
            </a:r>
            <a:endParaRPr/>
          </a:p>
        </p:txBody>
      </p:sp>
      <p:sp>
        <p:nvSpPr>
          <p:cNvPr id="3" name="TextBox 2">
            <a:extLst>
              <a:ext uri="{FF2B5EF4-FFF2-40B4-BE49-F238E27FC236}">
                <a16:creationId xmlns:a16="http://schemas.microsoft.com/office/drawing/2014/main" id="{CD24E876-2CB6-93D5-225B-2A6DEC2F7B4D}"/>
              </a:ext>
            </a:extLst>
          </p:cNvPr>
          <p:cNvSpPr txBox="1"/>
          <p:nvPr/>
        </p:nvSpPr>
        <p:spPr>
          <a:xfrm>
            <a:off x="2286000" y="2571750"/>
            <a:ext cx="4572000" cy="523220"/>
          </a:xfrm>
          <a:prstGeom prst="rect">
            <a:avLst/>
          </a:prstGeom>
          <a:solidFill>
            <a:schemeClr val="accent6">
              <a:lumMod val="20000"/>
              <a:lumOff val="80000"/>
            </a:schemeClr>
          </a:solidFill>
        </p:spPr>
        <p:txBody>
          <a:bodyPr wrap="square">
            <a:spAutoFit/>
          </a:bodyPr>
          <a:lstStyle/>
          <a:p>
            <a:r>
              <a:rPr lang="en-US"/>
              <a:t>ALTER TABLE employees</a:t>
            </a:r>
          </a:p>
          <a:p>
            <a:r>
              <a:rPr lang="en-US"/>
              <a:t>ADD COLUMN phone_number VARCHAR(20);</a:t>
            </a:r>
          </a:p>
        </p:txBody>
      </p:sp>
    </p:spTree>
    <p:extLst>
      <p:ext uri="{BB962C8B-B14F-4D97-AF65-F5344CB8AC3E}">
        <p14:creationId xmlns:p14="http://schemas.microsoft.com/office/powerpoint/2010/main" val="22925127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490250" y="517961"/>
            <a:ext cx="5683800" cy="4090800"/>
          </a:xfrm>
          <a:prstGeom prst="rect">
            <a:avLst/>
          </a:prstGeom>
        </p:spPr>
        <p:txBody>
          <a:bodyPr spcFirstLastPara="1" wrap="square" lIns="91425" tIns="91425" rIns="91425" bIns="91425" anchor="ctr" anchorCtr="0">
            <a:normAutofit/>
          </a:bodyPr>
          <a:lstStyle/>
          <a:p>
            <a:pPr marL="0" lvl="0" indent="0" algn="l" rtl="0">
              <a:lnSpc>
                <a:spcPct val="115000"/>
              </a:lnSpc>
              <a:spcBef>
                <a:spcPts val="0"/>
              </a:spcBef>
              <a:spcAft>
                <a:spcPts val="0"/>
              </a:spcAft>
              <a:buNone/>
            </a:pPr>
            <a:r>
              <a:rPr lang="vi-VN"/>
              <a:t>Giới thiệu về CSDL</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just" rtl="0">
              <a:spcBef>
                <a:spcPts val="0"/>
              </a:spcBef>
              <a:spcAft>
                <a:spcPts val="0"/>
              </a:spcAft>
              <a:buSzPts val="1800"/>
              <a:buChar char="●"/>
            </a:pPr>
            <a:r>
              <a:rPr lang="vi-VN"/>
              <a:t>Sửa đổi cấu trúc Bảng – Xóa cột khỏi Bảng</a:t>
            </a:r>
          </a:p>
          <a:p>
            <a:pPr marL="457200" lvl="0" indent="-342900" algn="just" rtl="0">
              <a:spcBef>
                <a:spcPts val="0"/>
              </a:spcBef>
              <a:spcAft>
                <a:spcPts val="0"/>
              </a:spcAft>
              <a:buSzPts val="1800"/>
              <a:buChar char="●"/>
            </a:pPr>
            <a:r>
              <a:rPr lang="vi-VN"/>
              <a:t>Cú pháp: </a:t>
            </a:r>
          </a:p>
          <a:p>
            <a:pPr marL="114300" lvl="0" indent="0" algn="just" rtl="0">
              <a:spcBef>
                <a:spcPts val="0"/>
              </a:spcBef>
              <a:spcAft>
                <a:spcPts val="0"/>
              </a:spcAft>
              <a:buSzPts val="1800"/>
              <a:buNone/>
            </a:pPr>
            <a:r>
              <a:rPr lang="vi-VN">
                <a:solidFill>
                  <a:schemeClr val="accent1"/>
                </a:solidFill>
              </a:rPr>
              <a:t>	</a:t>
            </a:r>
            <a:r>
              <a:rPr lang="en-US">
                <a:solidFill>
                  <a:schemeClr val="accent1"/>
                </a:solidFill>
              </a:rPr>
              <a:t>ALTER TABLE TableName DROP ColumnName;</a:t>
            </a:r>
            <a:endParaRPr lang="vi-VN">
              <a:solidFill>
                <a:schemeClr val="accent1"/>
              </a:solidFill>
            </a:endParaRPr>
          </a:p>
          <a:p>
            <a:pPr algn="just"/>
            <a:r>
              <a:rPr lang="vi-VN"/>
              <a:t>Ví dụ:</a:t>
            </a:r>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p:txBody>
      </p:sp>
      <p:sp>
        <p:nvSpPr>
          <p:cNvPr id="68" name="Google Shape;68;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VN"/>
              <a:t>DDL – Data Definition Language</a:t>
            </a:r>
            <a:endParaRPr/>
          </a:p>
        </p:txBody>
      </p:sp>
      <p:sp>
        <p:nvSpPr>
          <p:cNvPr id="4" name="TextBox 3">
            <a:extLst>
              <a:ext uri="{FF2B5EF4-FFF2-40B4-BE49-F238E27FC236}">
                <a16:creationId xmlns:a16="http://schemas.microsoft.com/office/drawing/2014/main" id="{E1F64F0D-80D7-0FEA-AD88-6CDF53797EF2}"/>
              </a:ext>
            </a:extLst>
          </p:cNvPr>
          <p:cNvSpPr txBox="1"/>
          <p:nvPr/>
        </p:nvSpPr>
        <p:spPr>
          <a:xfrm>
            <a:off x="2286000" y="2571750"/>
            <a:ext cx="4572000" cy="523220"/>
          </a:xfrm>
          <a:prstGeom prst="rect">
            <a:avLst/>
          </a:prstGeom>
          <a:solidFill>
            <a:schemeClr val="accent6">
              <a:lumMod val="20000"/>
              <a:lumOff val="80000"/>
            </a:schemeClr>
          </a:solidFill>
        </p:spPr>
        <p:txBody>
          <a:bodyPr wrap="square">
            <a:spAutoFit/>
          </a:bodyPr>
          <a:lstStyle/>
          <a:p>
            <a:r>
              <a:rPr lang="en-US"/>
              <a:t>ALTER TABLE employees</a:t>
            </a:r>
          </a:p>
          <a:p>
            <a:r>
              <a:rPr lang="en-US"/>
              <a:t>DROP COLUMN email;</a:t>
            </a:r>
          </a:p>
        </p:txBody>
      </p:sp>
    </p:spTree>
    <p:extLst>
      <p:ext uri="{BB962C8B-B14F-4D97-AF65-F5344CB8AC3E}">
        <p14:creationId xmlns:p14="http://schemas.microsoft.com/office/powerpoint/2010/main" val="185980023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just" rtl="0">
              <a:spcBef>
                <a:spcPts val="0"/>
              </a:spcBef>
              <a:spcAft>
                <a:spcPts val="0"/>
              </a:spcAft>
              <a:buSzPts val="1800"/>
              <a:buChar char="●"/>
            </a:pPr>
            <a:r>
              <a:rPr lang="vi-VN"/>
              <a:t>Sửa đổi cấu trúc Bảng – Sửa đổi cột trong Bảng</a:t>
            </a:r>
          </a:p>
          <a:p>
            <a:pPr marL="457200" lvl="0" indent="-342900" algn="just" rtl="0">
              <a:spcBef>
                <a:spcPts val="0"/>
              </a:spcBef>
              <a:spcAft>
                <a:spcPts val="0"/>
              </a:spcAft>
              <a:buSzPts val="1800"/>
              <a:buChar char="●"/>
            </a:pPr>
            <a:r>
              <a:rPr lang="vi-VN"/>
              <a:t>Cú pháp: </a:t>
            </a:r>
          </a:p>
          <a:p>
            <a:pPr marL="114300" lvl="0" indent="0" algn="just" rtl="0">
              <a:spcBef>
                <a:spcPts val="0"/>
              </a:spcBef>
              <a:spcAft>
                <a:spcPts val="0"/>
              </a:spcAft>
              <a:buSzPts val="1800"/>
              <a:buNone/>
            </a:pPr>
            <a:r>
              <a:rPr lang="vi-VN">
                <a:solidFill>
                  <a:schemeClr val="accent1"/>
                </a:solidFill>
              </a:rPr>
              <a:t>	</a:t>
            </a:r>
            <a:r>
              <a:rPr lang="en-US">
                <a:solidFill>
                  <a:schemeClr val="accent1"/>
                </a:solidFill>
              </a:rPr>
              <a:t>ALTER TABLE TableName MODIFY COLUMNColumnNameData_Type; </a:t>
            </a:r>
            <a:endParaRPr lang="vi-VN">
              <a:solidFill>
                <a:schemeClr val="accent1"/>
              </a:solidFill>
            </a:endParaRPr>
          </a:p>
          <a:p>
            <a:pPr algn="just"/>
            <a:r>
              <a:rPr lang="vi-VN"/>
              <a:t>Ví dụ:</a:t>
            </a:r>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p:txBody>
      </p:sp>
      <p:sp>
        <p:nvSpPr>
          <p:cNvPr id="68" name="Google Shape;68;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VN"/>
              <a:t>DDL – Data Definition Language</a:t>
            </a:r>
            <a:endParaRPr/>
          </a:p>
        </p:txBody>
      </p:sp>
      <p:sp>
        <p:nvSpPr>
          <p:cNvPr id="3" name="TextBox 2">
            <a:extLst>
              <a:ext uri="{FF2B5EF4-FFF2-40B4-BE49-F238E27FC236}">
                <a16:creationId xmlns:a16="http://schemas.microsoft.com/office/drawing/2014/main" id="{DD40BCD9-1311-0F70-364A-641443BA25F2}"/>
              </a:ext>
            </a:extLst>
          </p:cNvPr>
          <p:cNvSpPr txBox="1"/>
          <p:nvPr/>
        </p:nvSpPr>
        <p:spPr>
          <a:xfrm>
            <a:off x="2286000" y="2571750"/>
            <a:ext cx="4572000" cy="523220"/>
          </a:xfrm>
          <a:prstGeom prst="rect">
            <a:avLst/>
          </a:prstGeom>
          <a:solidFill>
            <a:schemeClr val="accent6">
              <a:lumMod val="20000"/>
              <a:lumOff val="80000"/>
            </a:schemeClr>
          </a:solidFill>
        </p:spPr>
        <p:txBody>
          <a:bodyPr wrap="square">
            <a:spAutoFit/>
          </a:bodyPr>
          <a:lstStyle/>
          <a:p>
            <a:r>
              <a:rPr lang="en-US"/>
              <a:t>ALTER TABLE employees MODIFY COLUMN email VARCHAR(255) NOT NULL;</a:t>
            </a:r>
          </a:p>
        </p:txBody>
      </p:sp>
    </p:spTree>
    <p:extLst>
      <p:ext uri="{BB962C8B-B14F-4D97-AF65-F5344CB8AC3E}">
        <p14:creationId xmlns:p14="http://schemas.microsoft.com/office/powerpoint/2010/main" val="67791591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just" rtl="0">
              <a:spcBef>
                <a:spcPts val="0"/>
              </a:spcBef>
              <a:spcAft>
                <a:spcPts val="0"/>
              </a:spcAft>
              <a:buSzPts val="1800"/>
              <a:buChar char="●"/>
            </a:pPr>
            <a:r>
              <a:rPr lang="vi-VN"/>
              <a:t>Xóa đối tượng trong CSDL: CSDL, Bảng, Chỉ mục ...</a:t>
            </a:r>
          </a:p>
          <a:p>
            <a:pPr marL="457200" lvl="0" indent="-342900" algn="just" rtl="0">
              <a:spcBef>
                <a:spcPts val="0"/>
              </a:spcBef>
              <a:spcAft>
                <a:spcPts val="0"/>
              </a:spcAft>
              <a:buSzPts val="1800"/>
              <a:buChar char="●"/>
            </a:pPr>
            <a:r>
              <a:rPr lang="vi-VN"/>
              <a:t>Cú pháp: </a:t>
            </a:r>
          </a:p>
          <a:p>
            <a:pPr marL="114300" lvl="0" indent="0" algn="just" rtl="0">
              <a:spcBef>
                <a:spcPts val="0"/>
              </a:spcBef>
              <a:spcAft>
                <a:spcPts val="0"/>
              </a:spcAft>
              <a:buSzPts val="1800"/>
              <a:buNone/>
            </a:pPr>
            <a:r>
              <a:rPr lang="vi-VN">
                <a:solidFill>
                  <a:schemeClr val="accent1"/>
                </a:solidFill>
              </a:rPr>
              <a:t>	</a:t>
            </a:r>
            <a:r>
              <a:rPr lang="en-US">
                <a:solidFill>
                  <a:schemeClr val="accent1"/>
                </a:solidFill>
              </a:rPr>
              <a:t>DROP [DATABASE|TABLE|COLUMN ...] AnyName; </a:t>
            </a:r>
            <a:endParaRPr lang="vi-VN">
              <a:solidFill>
                <a:schemeClr val="accent1"/>
              </a:solidFill>
            </a:endParaRPr>
          </a:p>
          <a:p>
            <a:pPr algn="just"/>
            <a:r>
              <a:rPr lang="vi-VN"/>
              <a:t>Ví dụ:</a:t>
            </a:r>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p:txBody>
      </p:sp>
      <p:sp>
        <p:nvSpPr>
          <p:cNvPr id="68" name="Google Shape;68;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VN"/>
              <a:t>DDL – Data Definition Language</a:t>
            </a:r>
            <a:endParaRPr/>
          </a:p>
        </p:txBody>
      </p:sp>
      <p:sp>
        <p:nvSpPr>
          <p:cNvPr id="4" name="TextBox 3">
            <a:extLst>
              <a:ext uri="{FF2B5EF4-FFF2-40B4-BE49-F238E27FC236}">
                <a16:creationId xmlns:a16="http://schemas.microsoft.com/office/drawing/2014/main" id="{112DBFBE-DA2C-4831-83FE-DB7489CE942B}"/>
              </a:ext>
            </a:extLst>
          </p:cNvPr>
          <p:cNvSpPr txBox="1"/>
          <p:nvPr/>
        </p:nvSpPr>
        <p:spPr>
          <a:xfrm>
            <a:off x="2915174" y="2571750"/>
            <a:ext cx="4572000" cy="307777"/>
          </a:xfrm>
          <a:prstGeom prst="rect">
            <a:avLst/>
          </a:prstGeom>
          <a:solidFill>
            <a:schemeClr val="accent6">
              <a:lumMod val="20000"/>
              <a:lumOff val="80000"/>
            </a:schemeClr>
          </a:solidFill>
        </p:spPr>
        <p:txBody>
          <a:bodyPr wrap="square">
            <a:spAutoFit/>
          </a:bodyPr>
          <a:lstStyle/>
          <a:p>
            <a:r>
              <a:rPr lang="en-US"/>
              <a:t>DROP DATABASE mydatabase;</a:t>
            </a:r>
          </a:p>
        </p:txBody>
      </p:sp>
    </p:spTree>
    <p:extLst>
      <p:ext uri="{BB962C8B-B14F-4D97-AF65-F5344CB8AC3E}">
        <p14:creationId xmlns:p14="http://schemas.microsoft.com/office/powerpoint/2010/main" val="257169298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just" rtl="0">
              <a:spcBef>
                <a:spcPts val="0"/>
              </a:spcBef>
              <a:spcAft>
                <a:spcPts val="0"/>
              </a:spcAft>
              <a:buSzPts val="1800"/>
              <a:buChar char="●"/>
            </a:pPr>
            <a:r>
              <a:rPr lang="vi-VN"/>
              <a:t>Xóa tất cả các hàng khỏi bảng mà vẫn giữ nguyên cấu trúc bảng.</a:t>
            </a:r>
          </a:p>
          <a:p>
            <a:pPr marL="457200" lvl="0" indent="-342900" algn="just" rtl="0">
              <a:spcBef>
                <a:spcPts val="0"/>
              </a:spcBef>
              <a:spcAft>
                <a:spcPts val="0"/>
              </a:spcAft>
              <a:buSzPts val="1800"/>
              <a:buChar char="●"/>
            </a:pPr>
            <a:r>
              <a:rPr lang="vi-VN"/>
              <a:t>Cú pháp: </a:t>
            </a:r>
          </a:p>
          <a:p>
            <a:pPr marL="114300" lvl="0" indent="0" algn="just" rtl="0">
              <a:spcBef>
                <a:spcPts val="0"/>
              </a:spcBef>
              <a:spcAft>
                <a:spcPts val="0"/>
              </a:spcAft>
              <a:buSzPts val="1800"/>
              <a:buNone/>
            </a:pPr>
            <a:r>
              <a:rPr lang="vi-VN">
                <a:solidFill>
                  <a:schemeClr val="accent1"/>
                </a:solidFill>
              </a:rPr>
              <a:t>	</a:t>
            </a:r>
            <a:r>
              <a:rPr lang="en-US">
                <a:solidFill>
                  <a:schemeClr val="accent1"/>
                </a:solidFill>
              </a:rPr>
              <a:t>TRUNCATE TABLE TableName;; </a:t>
            </a:r>
            <a:endParaRPr lang="vi-VN">
              <a:solidFill>
                <a:schemeClr val="accent1"/>
              </a:solidFill>
            </a:endParaRPr>
          </a:p>
          <a:p>
            <a:pPr algn="just"/>
            <a:r>
              <a:rPr lang="vi-VN"/>
              <a:t>Ví dụ:</a:t>
            </a:r>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p:txBody>
      </p:sp>
      <p:sp>
        <p:nvSpPr>
          <p:cNvPr id="68" name="Google Shape;68;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VN"/>
              <a:t>DDL – Data Definition Language</a:t>
            </a:r>
            <a:endParaRPr/>
          </a:p>
        </p:txBody>
      </p:sp>
      <p:sp>
        <p:nvSpPr>
          <p:cNvPr id="3" name="TextBox 2">
            <a:extLst>
              <a:ext uri="{FF2B5EF4-FFF2-40B4-BE49-F238E27FC236}">
                <a16:creationId xmlns:a16="http://schemas.microsoft.com/office/drawing/2014/main" id="{6E59CE0F-9E20-DD2E-4BE7-6AF99F842A18}"/>
              </a:ext>
            </a:extLst>
          </p:cNvPr>
          <p:cNvSpPr txBox="1"/>
          <p:nvPr/>
        </p:nvSpPr>
        <p:spPr>
          <a:xfrm>
            <a:off x="2286000" y="2417337"/>
            <a:ext cx="4572000" cy="307777"/>
          </a:xfrm>
          <a:prstGeom prst="rect">
            <a:avLst/>
          </a:prstGeom>
          <a:solidFill>
            <a:schemeClr val="accent6">
              <a:lumMod val="20000"/>
              <a:lumOff val="80000"/>
            </a:schemeClr>
          </a:solidFill>
        </p:spPr>
        <p:txBody>
          <a:bodyPr wrap="square">
            <a:spAutoFit/>
          </a:bodyPr>
          <a:lstStyle/>
          <a:p>
            <a:r>
              <a:rPr lang="en-US"/>
              <a:t>TRUNCATE TABLE employees;</a:t>
            </a:r>
          </a:p>
        </p:txBody>
      </p:sp>
    </p:spTree>
    <p:extLst>
      <p:ext uri="{BB962C8B-B14F-4D97-AF65-F5344CB8AC3E}">
        <p14:creationId xmlns:p14="http://schemas.microsoft.com/office/powerpoint/2010/main" val="329442169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just" rtl="0">
              <a:spcBef>
                <a:spcPts val="0"/>
              </a:spcBef>
              <a:spcAft>
                <a:spcPts val="0"/>
              </a:spcAft>
              <a:buSzPts val="1800"/>
              <a:buChar char="●"/>
            </a:pPr>
            <a:r>
              <a:rPr lang="vi-VN"/>
              <a:t>Đổi tên Bảng trong CSDL</a:t>
            </a:r>
          </a:p>
          <a:p>
            <a:pPr marL="457200" lvl="0" indent="-342900" algn="just" rtl="0">
              <a:spcBef>
                <a:spcPts val="0"/>
              </a:spcBef>
              <a:spcAft>
                <a:spcPts val="0"/>
              </a:spcAft>
              <a:buSzPts val="1800"/>
              <a:buChar char="●"/>
            </a:pPr>
            <a:r>
              <a:rPr lang="vi-VN"/>
              <a:t>Cú pháp: </a:t>
            </a:r>
          </a:p>
          <a:p>
            <a:pPr marL="114300" lvl="0" indent="0" algn="just" rtl="0">
              <a:spcBef>
                <a:spcPts val="0"/>
              </a:spcBef>
              <a:spcAft>
                <a:spcPts val="0"/>
              </a:spcAft>
              <a:buSzPts val="1800"/>
              <a:buNone/>
            </a:pPr>
            <a:r>
              <a:rPr lang="vi-VN">
                <a:solidFill>
                  <a:schemeClr val="accent1"/>
                </a:solidFill>
              </a:rPr>
              <a:t>	</a:t>
            </a:r>
            <a:r>
              <a:rPr lang="en-US">
                <a:solidFill>
                  <a:schemeClr val="accent1"/>
                </a:solidFill>
              </a:rPr>
              <a:t>RENAME TABLE old_table_name TO new_table_name;</a:t>
            </a:r>
            <a:endParaRPr lang="vi-VN">
              <a:solidFill>
                <a:schemeClr val="accent1"/>
              </a:solidFill>
            </a:endParaRPr>
          </a:p>
          <a:p>
            <a:pPr algn="just"/>
            <a:r>
              <a:rPr lang="vi-VN"/>
              <a:t>Ví dụ:</a:t>
            </a:r>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p:txBody>
      </p:sp>
      <p:sp>
        <p:nvSpPr>
          <p:cNvPr id="68" name="Google Shape;68;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VN"/>
              <a:t>DDL – Data Definition Language</a:t>
            </a:r>
            <a:endParaRPr/>
          </a:p>
        </p:txBody>
      </p:sp>
      <p:sp>
        <p:nvSpPr>
          <p:cNvPr id="4" name="TextBox 3">
            <a:extLst>
              <a:ext uri="{FF2B5EF4-FFF2-40B4-BE49-F238E27FC236}">
                <a16:creationId xmlns:a16="http://schemas.microsoft.com/office/drawing/2014/main" id="{A4270B8C-67CA-B693-1E47-23FFC6AA1677}"/>
              </a:ext>
            </a:extLst>
          </p:cNvPr>
          <p:cNvSpPr txBox="1"/>
          <p:nvPr/>
        </p:nvSpPr>
        <p:spPr>
          <a:xfrm>
            <a:off x="2286000" y="2417337"/>
            <a:ext cx="4572000" cy="307777"/>
          </a:xfrm>
          <a:prstGeom prst="rect">
            <a:avLst/>
          </a:prstGeom>
          <a:solidFill>
            <a:schemeClr val="accent6">
              <a:lumMod val="20000"/>
              <a:lumOff val="80000"/>
            </a:schemeClr>
          </a:solidFill>
        </p:spPr>
        <p:txBody>
          <a:bodyPr wrap="square">
            <a:spAutoFit/>
          </a:bodyPr>
          <a:lstStyle/>
          <a:p>
            <a:r>
              <a:rPr lang="en-US"/>
              <a:t>RENAME TABLE employees TO staff;</a:t>
            </a:r>
          </a:p>
        </p:txBody>
      </p:sp>
    </p:spTree>
    <p:extLst>
      <p:ext uri="{BB962C8B-B14F-4D97-AF65-F5344CB8AC3E}">
        <p14:creationId xmlns:p14="http://schemas.microsoft.com/office/powerpoint/2010/main" val="207089417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490250" y="517961"/>
            <a:ext cx="5683800" cy="4090800"/>
          </a:xfrm>
          <a:prstGeom prst="rect">
            <a:avLst/>
          </a:prstGeom>
        </p:spPr>
        <p:txBody>
          <a:bodyPr spcFirstLastPara="1" wrap="square" lIns="91425" tIns="91425" rIns="91425" bIns="91425" anchor="ctr" anchorCtr="0">
            <a:normAutofit/>
          </a:bodyPr>
          <a:lstStyle/>
          <a:p>
            <a:pPr marL="0" lvl="0" indent="0" algn="l" rtl="0">
              <a:lnSpc>
                <a:spcPct val="115000"/>
              </a:lnSpc>
              <a:spcBef>
                <a:spcPts val="0"/>
              </a:spcBef>
              <a:spcAft>
                <a:spcPts val="0"/>
              </a:spcAft>
              <a:buNone/>
            </a:pPr>
            <a:r>
              <a:rPr lang="vi-VN"/>
              <a:t>DML: ngôn ngữ thao tác dữ liệu</a:t>
            </a:r>
            <a:endParaRPr/>
          </a:p>
        </p:txBody>
      </p:sp>
    </p:spTree>
    <p:extLst>
      <p:ext uri="{BB962C8B-B14F-4D97-AF65-F5344CB8AC3E}">
        <p14:creationId xmlns:p14="http://schemas.microsoft.com/office/powerpoint/2010/main" val="402738451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just" rtl="0">
              <a:spcBef>
                <a:spcPts val="0"/>
              </a:spcBef>
              <a:spcAft>
                <a:spcPts val="0"/>
              </a:spcAft>
              <a:buSzPts val="1800"/>
              <a:buChar char="●"/>
            </a:pPr>
            <a:r>
              <a:rPr lang="vi-VN"/>
              <a:t>Ngôn ngữ thao tác dữ liệu (DML) là một tập hợp con của SQL (Ngôn ngữ truy vấn có cấu trúc) được sử dụng để thao tác dữ liệu trong cơ sở dữ liệu. Các câu lệnh DML được sử dụng để chèn, cập nhật, xóa và truy xuất dữ liệu từ các bảng.</a:t>
            </a:r>
          </a:p>
          <a:p>
            <a:pPr marL="457200" lvl="0" indent="-342900" algn="just" rtl="0">
              <a:spcBef>
                <a:spcPts val="0"/>
              </a:spcBef>
              <a:spcAft>
                <a:spcPts val="0"/>
              </a:spcAft>
              <a:buSzPts val="1800"/>
              <a:buChar char="●"/>
            </a:pPr>
            <a:r>
              <a:rPr lang="vi-VN"/>
              <a:t>Các câu lệnh dml thường dùng gồm:</a:t>
            </a:r>
          </a:p>
          <a:p>
            <a:pPr lvl="1" indent="-342900" algn="just">
              <a:buSzPts val="1800"/>
              <a:buChar char="●"/>
            </a:pPr>
            <a:r>
              <a:rPr lang="vi-VN" sz="1600"/>
              <a:t>insert</a:t>
            </a:r>
          </a:p>
          <a:p>
            <a:pPr lvl="1" indent="-342900" algn="just">
              <a:buSzPts val="1800"/>
              <a:buChar char="●"/>
            </a:pPr>
            <a:r>
              <a:rPr lang="vi-VN" sz="1600"/>
              <a:t>update</a:t>
            </a:r>
          </a:p>
          <a:p>
            <a:pPr lvl="1" indent="-342900" algn="just">
              <a:buSzPts val="1800"/>
              <a:buChar char="●"/>
            </a:pPr>
            <a:r>
              <a:rPr lang="vi-VN" sz="1600"/>
              <a:t>delete</a:t>
            </a:r>
          </a:p>
          <a:p>
            <a:pPr lvl="1" indent="-342900" algn="just">
              <a:buSzPts val="1800"/>
              <a:buChar char="●"/>
            </a:pPr>
            <a:r>
              <a:rPr lang="vi-VN" sz="1600"/>
              <a:t>select</a:t>
            </a:r>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p:txBody>
      </p:sp>
      <p:sp>
        <p:nvSpPr>
          <p:cNvPr id="68" name="Google Shape;68;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VN"/>
              <a:t>DML – Data Manipulation Language</a:t>
            </a:r>
            <a:endParaRPr/>
          </a:p>
        </p:txBody>
      </p:sp>
    </p:spTree>
    <p:extLst>
      <p:ext uri="{BB962C8B-B14F-4D97-AF65-F5344CB8AC3E}">
        <p14:creationId xmlns:p14="http://schemas.microsoft.com/office/powerpoint/2010/main" val="278386717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just" rtl="0">
              <a:spcBef>
                <a:spcPts val="0"/>
              </a:spcBef>
              <a:spcAft>
                <a:spcPts val="0"/>
              </a:spcAft>
              <a:buSzPts val="1800"/>
              <a:buChar char="●"/>
            </a:pPr>
            <a:r>
              <a:rPr lang="vi-VN" b="1"/>
              <a:t>Truy vấn dữ liệu từ Bảng</a:t>
            </a:r>
            <a:r>
              <a:rPr lang="vi-VN"/>
              <a:t>:</a:t>
            </a:r>
          </a:p>
          <a:p>
            <a:pPr marL="457200" lvl="0" indent="-342900" algn="just" rtl="0">
              <a:spcBef>
                <a:spcPts val="0"/>
              </a:spcBef>
              <a:spcAft>
                <a:spcPts val="0"/>
              </a:spcAft>
              <a:buSzPts val="1800"/>
              <a:buChar char="●"/>
            </a:pPr>
            <a:r>
              <a:rPr lang="vi-VN"/>
              <a:t>Cú pháp tổng quát:  </a:t>
            </a:r>
            <a:r>
              <a:rPr lang="vi-VN">
                <a:hlinkClick r:id="rId3"/>
              </a:rPr>
              <a:t>https://dev.mysql.com/doc/refman/8.0/en/select.html</a:t>
            </a:r>
            <a:r>
              <a:rPr lang="vi-VN"/>
              <a:t>	</a:t>
            </a:r>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r>
              <a:rPr lang="vi-VN"/>
              <a:t>Ví dụ:</a:t>
            </a:r>
          </a:p>
          <a:p>
            <a:pPr marL="114300" lvl="0" indent="0" algn="just" rtl="0">
              <a:spcBef>
                <a:spcPts val="0"/>
              </a:spcBef>
              <a:spcAft>
                <a:spcPts val="0"/>
              </a:spcAft>
              <a:buSzPts val="1800"/>
              <a:buNone/>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p:txBody>
      </p:sp>
      <p:sp>
        <p:nvSpPr>
          <p:cNvPr id="68" name="Google Shape;68;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VN"/>
              <a:t>DML – Data Manipulation Language</a:t>
            </a:r>
            <a:endParaRPr/>
          </a:p>
        </p:txBody>
      </p:sp>
      <p:sp>
        <p:nvSpPr>
          <p:cNvPr id="4" name="TextBox 3">
            <a:extLst>
              <a:ext uri="{FF2B5EF4-FFF2-40B4-BE49-F238E27FC236}">
                <a16:creationId xmlns:a16="http://schemas.microsoft.com/office/drawing/2014/main" id="{7B652CEE-FED6-61CE-FC77-306DD0A8F45B}"/>
              </a:ext>
            </a:extLst>
          </p:cNvPr>
          <p:cNvSpPr txBox="1"/>
          <p:nvPr/>
        </p:nvSpPr>
        <p:spPr>
          <a:xfrm>
            <a:off x="2012309" y="2003493"/>
            <a:ext cx="5119382" cy="307777"/>
          </a:xfrm>
          <a:prstGeom prst="rect">
            <a:avLst/>
          </a:prstGeom>
          <a:solidFill>
            <a:schemeClr val="bg2">
              <a:lumMod val="20000"/>
              <a:lumOff val="80000"/>
            </a:schemeClr>
          </a:solidFill>
        </p:spPr>
        <p:txBody>
          <a:bodyPr wrap="square">
            <a:spAutoFit/>
          </a:bodyPr>
          <a:lstStyle/>
          <a:p>
            <a:r>
              <a:rPr lang="en-US"/>
              <a:t>SELECT column1,column2,…..column n FROM table_name;</a:t>
            </a:r>
          </a:p>
        </p:txBody>
      </p:sp>
      <p:sp>
        <p:nvSpPr>
          <p:cNvPr id="5" name="TextBox 4">
            <a:extLst>
              <a:ext uri="{FF2B5EF4-FFF2-40B4-BE49-F238E27FC236}">
                <a16:creationId xmlns:a16="http://schemas.microsoft.com/office/drawing/2014/main" id="{27E0D0F0-877A-8547-95A3-013FA97376A4}"/>
              </a:ext>
            </a:extLst>
          </p:cNvPr>
          <p:cNvSpPr txBox="1"/>
          <p:nvPr/>
        </p:nvSpPr>
        <p:spPr>
          <a:xfrm>
            <a:off x="2012309" y="2532533"/>
            <a:ext cx="5119382" cy="307777"/>
          </a:xfrm>
          <a:prstGeom prst="rect">
            <a:avLst/>
          </a:prstGeom>
          <a:solidFill>
            <a:schemeClr val="bg2">
              <a:lumMod val="20000"/>
              <a:lumOff val="80000"/>
            </a:schemeClr>
          </a:solidFill>
        </p:spPr>
        <p:txBody>
          <a:bodyPr wrap="square">
            <a:spAutoFit/>
          </a:bodyPr>
          <a:lstStyle/>
          <a:p>
            <a:r>
              <a:rPr lang="en-US"/>
              <a:t>SELECT </a:t>
            </a:r>
            <a:r>
              <a:rPr lang="vi-VN"/>
              <a:t>*</a:t>
            </a:r>
            <a:r>
              <a:rPr lang="en-US"/>
              <a:t> FROM table_name;</a:t>
            </a:r>
            <a:r>
              <a:rPr lang="vi-VN"/>
              <a:t> //Truy vấn tất cả các cột</a:t>
            </a:r>
            <a:endParaRPr lang="en-US"/>
          </a:p>
        </p:txBody>
      </p:sp>
      <p:sp>
        <p:nvSpPr>
          <p:cNvPr id="8" name="TextBox 7">
            <a:extLst>
              <a:ext uri="{FF2B5EF4-FFF2-40B4-BE49-F238E27FC236}">
                <a16:creationId xmlns:a16="http://schemas.microsoft.com/office/drawing/2014/main" id="{0AD3A28D-3169-0DFF-7A3C-19167144FE7C}"/>
              </a:ext>
            </a:extLst>
          </p:cNvPr>
          <p:cNvSpPr txBox="1"/>
          <p:nvPr/>
        </p:nvSpPr>
        <p:spPr>
          <a:xfrm>
            <a:off x="2012309" y="3155843"/>
            <a:ext cx="4572000" cy="307777"/>
          </a:xfrm>
          <a:prstGeom prst="rect">
            <a:avLst/>
          </a:prstGeom>
          <a:noFill/>
        </p:spPr>
        <p:txBody>
          <a:bodyPr wrap="square">
            <a:spAutoFit/>
          </a:bodyPr>
          <a:lstStyle/>
          <a:p>
            <a:r>
              <a:rPr lang="en-US"/>
              <a:t>SELECT * FROM Student; </a:t>
            </a:r>
          </a:p>
        </p:txBody>
      </p:sp>
      <p:sp>
        <p:nvSpPr>
          <p:cNvPr id="10" name="TextBox 9">
            <a:extLst>
              <a:ext uri="{FF2B5EF4-FFF2-40B4-BE49-F238E27FC236}">
                <a16:creationId xmlns:a16="http://schemas.microsoft.com/office/drawing/2014/main" id="{C1B20F78-C7E8-453B-71AF-FFC1CDA91F7C}"/>
              </a:ext>
            </a:extLst>
          </p:cNvPr>
          <p:cNvSpPr txBox="1"/>
          <p:nvPr/>
        </p:nvSpPr>
        <p:spPr>
          <a:xfrm>
            <a:off x="2012309" y="3625264"/>
            <a:ext cx="4572000" cy="307777"/>
          </a:xfrm>
          <a:prstGeom prst="rect">
            <a:avLst/>
          </a:prstGeom>
          <a:noFill/>
        </p:spPr>
        <p:txBody>
          <a:bodyPr wrap="square">
            <a:spAutoFit/>
          </a:bodyPr>
          <a:lstStyle/>
          <a:p>
            <a:r>
              <a:rPr lang="en-US"/>
              <a:t>SELECT Emp_Id, Emp_Salary FROM Employee;  </a:t>
            </a:r>
          </a:p>
        </p:txBody>
      </p:sp>
      <p:sp>
        <p:nvSpPr>
          <p:cNvPr id="12" name="TextBox 11">
            <a:extLst>
              <a:ext uri="{FF2B5EF4-FFF2-40B4-BE49-F238E27FC236}">
                <a16:creationId xmlns:a16="http://schemas.microsoft.com/office/drawing/2014/main" id="{DB799C41-6E48-B77A-9BA4-EB5B409D6937}"/>
              </a:ext>
            </a:extLst>
          </p:cNvPr>
          <p:cNvSpPr txBox="1"/>
          <p:nvPr/>
        </p:nvSpPr>
        <p:spPr>
          <a:xfrm>
            <a:off x="2012309" y="4156420"/>
            <a:ext cx="4572000" cy="307777"/>
          </a:xfrm>
          <a:prstGeom prst="rect">
            <a:avLst/>
          </a:prstGeom>
          <a:noFill/>
        </p:spPr>
        <p:txBody>
          <a:bodyPr wrap="square">
            <a:spAutoFit/>
          </a:bodyPr>
          <a:lstStyle/>
          <a:p>
            <a:r>
              <a:rPr lang="en-US"/>
              <a:t>SELECT * FROM Student WHERE Stu_Marks = 80; </a:t>
            </a:r>
          </a:p>
        </p:txBody>
      </p:sp>
    </p:spTree>
    <p:extLst>
      <p:ext uri="{BB962C8B-B14F-4D97-AF65-F5344CB8AC3E}">
        <p14:creationId xmlns:p14="http://schemas.microsoft.com/office/powerpoint/2010/main" val="89332044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just" rtl="0">
              <a:spcBef>
                <a:spcPts val="0"/>
              </a:spcBef>
              <a:spcAft>
                <a:spcPts val="0"/>
              </a:spcAft>
              <a:buSzPts val="1800"/>
              <a:buChar char="●"/>
            </a:pPr>
            <a:r>
              <a:rPr lang="vi-VN" b="1"/>
              <a:t>Thêm hàng mới vào bảng</a:t>
            </a:r>
            <a:r>
              <a:rPr lang="vi-VN"/>
              <a:t>.</a:t>
            </a:r>
          </a:p>
          <a:p>
            <a:pPr marL="457200" lvl="0" indent="-342900" algn="just" rtl="0">
              <a:spcBef>
                <a:spcPts val="0"/>
              </a:spcBef>
              <a:spcAft>
                <a:spcPts val="0"/>
              </a:spcAft>
              <a:buSzPts val="1800"/>
              <a:buChar char="●"/>
            </a:pPr>
            <a:r>
              <a:rPr lang="vi-VN"/>
              <a:t>Cú pháp tổng quát:  </a:t>
            </a:r>
            <a:r>
              <a:rPr lang="vi-VN">
                <a:hlinkClick r:id="rId3"/>
              </a:rPr>
              <a:t>https://dev.mysql.com/doc/refman/8.0/en/insert.html</a:t>
            </a:r>
            <a:r>
              <a:rPr lang="vi-VN"/>
              <a:t>	</a:t>
            </a:r>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r>
              <a:rPr lang="vi-VN"/>
              <a:t>Ví dụ:</a:t>
            </a:r>
          </a:p>
          <a:p>
            <a:pPr marL="114300" lvl="0" indent="0" algn="just" rtl="0">
              <a:spcBef>
                <a:spcPts val="0"/>
              </a:spcBef>
              <a:spcAft>
                <a:spcPts val="0"/>
              </a:spcAft>
              <a:buSzPts val="1800"/>
              <a:buNone/>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p:txBody>
      </p:sp>
      <p:sp>
        <p:nvSpPr>
          <p:cNvPr id="68" name="Google Shape;68;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VN"/>
              <a:t>DML – Data Manipulation Language</a:t>
            </a:r>
            <a:endParaRPr/>
          </a:p>
        </p:txBody>
      </p:sp>
      <p:sp>
        <p:nvSpPr>
          <p:cNvPr id="3" name="TextBox 2">
            <a:extLst>
              <a:ext uri="{FF2B5EF4-FFF2-40B4-BE49-F238E27FC236}">
                <a16:creationId xmlns:a16="http://schemas.microsoft.com/office/drawing/2014/main" id="{C613078B-91F3-AD0C-B912-1A88B6E9ECC5}"/>
              </a:ext>
            </a:extLst>
          </p:cNvPr>
          <p:cNvSpPr txBox="1"/>
          <p:nvPr/>
        </p:nvSpPr>
        <p:spPr>
          <a:xfrm>
            <a:off x="1738619" y="1990458"/>
            <a:ext cx="5666763" cy="523220"/>
          </a:xfrm>
          <a:prstGeom prst="rect">
            <a:avLst/>
          </a:prstGeom>
          <a:solidFill>
            <a:schemeClr val="bg2">
              <a:lumMod val="20000"/>
              <a:lumOff val="80000"/>
            </a:schemeClr>
          </a:solidFill>
        </p:spPr>
        <p:txBody>
          <a:bodyPr wrap="square">
            <a:spAutoFit/>
          </a:bodyPr>
          <a:lstStyle/>
          <a:p>
            <a:r>
              <a:rPr lang="en-US"/>
              <a:t>INSERT INTO &lt;table_name&gt; (&lt;col1&gt;,&lt;col2&gt;,&lt;col3&gt;…….,&lt;coln&gt;) </a:t>
            </a:r>
          </a:p>
          <a:p>
            <a:r>
              <a:rPr lang="en-US"/>
              <a:t>                    VALUES(&lt;value1&gt;,&lt;value2&gt;,&lt;value3&gt;…….,&lt;valuen&gt;);</a:t>
            </a:r>
          </a:p>
        </p:txBody>
      </p:sp>
      <p:sp>
        <p:nvSpPr>
          <p:cNvPr id="7" name="TextBox 6">
            <a:extLst>
              <a:ext uri="{FF2B5EF4-FFF2-40B4-BE49-F238E27FC236}">
                <a16:creationId xmlns:a16="http://schemas.microsoft.com/office/drawing/2014/main" id="{90307698-F6EA-C617-0A2E-4978026107D6}"/>
              </a:ext>
            </a:extLst>
          </p:cNvPr>
          <p:cNvSpPr txBox="1"/>
          <p:nvPr/>
        </p:nvSpPr>
        <p:spPr>
          <a:xfrm>
            <a:off x="1738619" y="3394465"/>
            <a:ext cx="5666763" cy="523220"/>
          </a:xfrm>
          <a:prstGeom prst="rect">
            <a:avLst/>
          </a:prstGeom>
          <a:solidFill>
            <a:schemeClr val="accent6">
              <a:lumMod val="20000"/>
              <a:lumOff val="80000"/>
            </a:schemeClr>
          </a:solidFill>
        </p:spPr>
        <p:txBody>
          <a:bodyPr wrap="square">
            <a:spAutoFit/>
          </a:bodyPr>
          <a:lstStyle/>
          <a:p>
            <a:r>
              <a:rPr lang="en-US"/>
              <a:t>INSERT INTO employees (first_name, last_name, email, hire_date)</a:t>
            </a:r>
          </a:p>
          <a:p>
            <a:r>
              <a:rPr lang="en-US"/>
              <a:t>VALUES ('John', 'Doe', 'johndoe@example.com', '2022-03-01');</a:t>
            </a:r>
          </a:p>
        </p:txBody>
      </p:sp>
      <p:sp>
        <p:nvSpPr>
          <p:cNvPr id="9" name="TextBox 8">
            <a:extLst>
              <a:ext uri="{FF2B5EF4-FFF2-40B4-BE49-F238E27FC236}">
                <a16:creationId xmlns:a16="http://schemas.microsoft.com/office/drawing/2014/main" id="{5035F4BD-5F67-DD15-88A8-CA245F1D9A99}"/>
              </a:ext>
            </a:extLst>
          </p:cNvPr>
          <p:cNvSpPr txBox="1"/>
          <p:nvPr/>
        </p:nvSpPr>
        <p:spPr>
          <a:xfrm>
            <a:off x="1738618" y="4109640"/>
            <a:ext cx="5666763" cy="523220"/>
          </a:xfrm>
          <a:prstGeom prst="rect">
            <a:avLst/>
          </a:prstGeom>
          <a:solidFill>
            <a:schemeClr val="accent5">
              <a:lumMod val="20000"/>
              <a:lumOff val="80000"/>
            </a:schemeClr>
          </a:solidFill>
        </p:spPr>
        <p:txBody>
          <a:bodyPr wrap="square">
            <a:spAutoFit/>
          </a:bodyPr>
          <a:lstStyle/>
          <a:p>
            <a:r>
              <a:rPr lang="en-US"/>
              <a:t>INSERT INTO employees </a:t>
            </a:r>
            <a:endParaRPr lang="vi-VN"/>
          </a:p>
          <a:p>
            <a:r>
              <a:rPr lang="en-US"/>
              <a:t>VALUES ('John', 'Doe', 'johndoe@example.com', '2022-03-01');</a:t>
            </a:r>
          </a:p>
        </p:txBody>
      </p:sp>
    </p:spTree>
    <p:extLst>
      <p:ext uri="{BB962C8B-B14F-4D97-AF65-F5344CB8AC3E}">
        <p14:creationId xmlns:p14="http://schemas.microsoft.com/office/powerpoint/2010/main" val="3068692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just" rtl="0">
              <a:spcBef>
                <a:spcPts val="0"/>
              </a:spcBef>
              <a:spcAft>
                <a:spcPts val="0"/>
              </a:spcAft>
              <a:buSzPts val="1800"/>
              <a:buChar char="●"/>
            </a:pPr>
            <a:r>
              <a:rPr lang="vi-VN" b="1"/>
              <a:t>Sửa đổi các hàng hiện có trang bảng</a:t>
            </a:r>
            <a:r>
              <a:rPr lang="vi-VN"/>
              <a:t>.</a:t>
            </a:r>
          </a:p>
          <a:p>
            <a:pPr marL="457200" lvl="0" indent="-342900" algn="just" rtl="0">
              <a:spcBef>
                <a:spcPts val="0"/>
              </a:spcBef>
              <a:spcAft>
                <a:spcPts val="0"/>
              </a:spcAft>
              <a:buSzPts val="1800"/>
              <a:buChar char="●"/>
            </a:pPr>
            <a:r>
              <a:rPr lang="vi-VN"/>
              <a:t>Cú pháp tổng quát:  </a:t>
            </a:r>
            <a:r>
              <a:rPr lang="vi-VN">
                <a:hlinkClick r:id="rId3"/>
              </a:rPr>
              <a:t>https://dev.mysql.com/doc/refman/8.0/en/update.html</a:t>
            </a:r>
            <a:r>
              <a:rPr lang="vi-VN"/>
              <a:t>		</a:t>
            </a:r>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r>
              <a:rPr lang="vi-VN"/>
              <a:t>Ví dụ:</a:t>
            </a:r>
          </a:p>
          <a:p>
            <a:pPr marL="114300" lvl="0" indent="0" algn="just" rtl="0">
              <a:spcBef>
                <a:spcPts val="0"/>
              </a:spcBef>
              <a:spcAft>
                <a:spcPts val="0"/>
              </a:spcAft>
              <a:buSzPts val="1800"/>
              <a:buNone/>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p:txBody>
      </p:sp>
      <p:sp>
        <p:nvSpPr>
          <p:cNvPr id="68" name="Google Shape;68;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VN"/>
              <a:t>DML – Data Manipulation Language</a:t>
            </a:r>
            <a:endParaRPr/>
          </a:p>
        </p:txBody>
      </p:sp>
      <p:sp>
        <p:nvSpPr>
          <p:cNvPr id="4" name="TextBox 3">
            <a:extLst>
              <a:ext uri="{FF2B5EF4-FFF2-40B4-BE49-F238E27FC236}">
                <a16:creationId xmlns:a16="http://schemas.microsoft.com/office/drawing/2014/main" id="{973F783F-4FD2-BFAD-DC61-92BCEA5619DF}"/>
              </a:ext>
            </a:extLst>
          </p:cNvPr>
          <p:cNvSpPr txBox="1"/>
          <p:nvPr/>
        </p:nvSpPr>
        <p:spPr>
          <a:xfrm>
            <a:off x="2285999" y="2011860"/>
            <a:ext cx="4572000" cy="523220"/>
          </a:xfrm>
          <a:prstGeom prst="rect">
            <a:avLst/>
          </a:prstGeom>
          <a:solidFill>
            <a:schemeClr val="bg2">
              <a:lumMod val="20000"/>
              <a:lumOff val="80000"/>
            </a:schemeClr>
          </a:solidFill>
        </p:spPr>
        <p:txBody>
          <a:bodyPr wrap="square">
            <a:spAutoFit/>
          </a:bodyPr>
          <a:lstStyle/>
          <a:p>
            <a:r>
              <a:rPr lang="en-US"/>
              <a:t>UPDATE &lt;table_name&gt; SET &lt;column_name&gt;=value WHERE &lt;condition&gt;;</a:t>
            </a:r>
          </a:p>
        </p:txBody>
      </p:sp>
      <p:sp>
        <p:nvSpPr>
          <p:cNvPr id="6" name="TextBox 5">
            <a:extLst>
              <a:ext uri="{FF2B5EF4-FFF2-40B4-BE49-F238E27FC236}">
                <a16:creationId xmlns:a16="http://schemas.microsoft.com/office/drawing/2014/main" id="{A971F3BD-C11E-8B9D-CF03-4D606472C186}"/>
              </a:ext>
            </a:extLst>
          </p:cNvPr>
          <p:cNvSpPr txBox="1"/>
          <p:nvPr/>
        </p:nvSpPr>
        <p:spPr>
          <a:xfrm>
            <a:off x="2285999" y="2871245"/>
            <a:ext cx="4572000" cy="523220"/>
          </a:xfrm>
          <a:prstGeom prst="rect">
            <a:avLst/>
          </a:prstGeom>
          <a:solidFill>
            <a:schemeClr val="accent6">
              <a:lumMod val="20000"/>
              <a:lumOff val="80000"/>
            </a:schemeClr>
          </a:solidFill>
        </p:spPr>
        <p:txBody>
          <a:bodyPr wrap="square">
            <a:spAutoFit/>
          </a:bodyPr>
          <a:lstStyle/>
          <a:p>
            <a:r>
              <a:rPr lang="en-US"/>
              <a:t>UPDATE Product SET Product_Price = 80 WHERE Product_Id = 'P102' ;  </a:t>
            </a:r>
          </a:p>
        </p:txBody>
      </p:sp>
      <p:sp>
        <p:nvSpPr>
          <p:cNvPr id="12" name="TextBox 11">
            <a:extLst>
              <a:ext uri="{FF2B5EF4-FFF2-40B4-BE49-F238E27FC236}">
                <a16:creationId xmlns:a16="http://schemas.microsoft.com/office/drawing/2014/main" id="{51F6DEBF-B345-F72D-64AC-E0651CE1B2E7}"/>
              </a:ext>
            </a:extLst>
          </p:cNvPr>
          <p:cNvSpPr txBox="1"/>
          <p:nvPr/>
        </p:nvSpPr>
        <p:spPr>
          <a:xfrm>
            <a:off x="2285999" y="3720060"/>
            <a:ext cx="4572000" cy="523220"/>
          </a:xfrm>
          <a:prstGeom prst="rect">
            <a:avLst/>
          </a:prstGeom>
          <a:solidFill>
            <a:schemeClr val="accent5">
              <a:lumMod val="20000"/>
              <a:lumOff val="80000"/>
            </a:schemeClr>
          </a:solidFill>
        </p:spPr>
        <p:txBody>
          <a:bodyPr wrap="square">
            <a:spAutoFit/>
          </a:bodyPr>
          <a:lstStyle/>
          <a:p>
            <a:r>
              <a:rPr lang="en-US"/>
              <a:t>UPDATE Student SET Stu_Marks = 80, Stu_Age = 21 WHERE Stu_Id = 103 AND Stu_Id = 202;  </a:t>
            </a:r>
          </a:p>
        </p:txBody>
      </p:sp>
    </p:spTree>
    <p:extLst>
      <p:ext uri="{BB962C8B-B14F-4D97-AF65-F5344CB8AC3E}">
        <p14:creationId xmlns:p14="http://schemas.microsoft.com/office/powerpoint/2010/main" val="26635521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just" rtl="0">
              <a:spcBef>
                <a:spcPts val="0"/>
              </a:spcBef>
              <a:spcAft>
                <a:spcPts val="0"/>
              </a:spcAft>
              <a:buSzPts val="1800"/>
              <a:buChar char="●"/>
            </a:pPr>
            <a:r>
              <a:rPr lang="vi-VN"/>
              <a:t>Tại sao chúng ta cần một Cơ sở dữ liệu? </a:t>
            </a:r>
            <a:r>
              <a:rPr lang="vi-VN" sz="1600"/>
              <a:t>Lưu trữ và Quản lý</a:t>
            </a:r>
          </a:p>
        </p:txBody>
      </p:sp>
      <p:sp>
        <p:nvSpPr>
          <p:cNvPr id="68" name="Google Shape;68;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VN"/>
              <a:t>Quản lý &amp; lưu trữ dữ liệu</a:t>
            </a:r>
            <a:endParaRPr/>
          </a:p>
        </p:txBody>
      </p:sp>
      <p:pic>
        <p:nvPicPr>
          <p:cNvPr id="3" name="Picture 2">
            <a:extLst>
              <a:ext uri="{FF2B5EF4-FFF2-40B4-BE49-F238E27FC236}">
                <a16:creationId xmlns:a16="http://schemas.microsoft.com/office/drawing/2014/main" id="{477C6F0C-9E15-C708-2CE4-276378B7A608}"/>
              </a:ext>
            </a:extLst>
          </p:cNvPr>
          <p:cNvPicPr>
            <a:picLocks noChangeAspect="1"/>
          </p:cNvPicPr>
          <p:nvPr/>
        </p:nvPicPr>
        <p:blipFill>
          <a:blip r:embed="rId3"/>
          <a:stretch>
            <a:fillRect/>
          </a:stretch>
        </p:blipFill>
        <p:spPr>
          <a:xfrm>
            <a:off x="1911213" y="1787274"/>
            <a:ext cx="5321573" cy="2978303"/>
          </a:xfrm>
          <a:prstGeom prst="rect">
            <a:avLst/>
          </a:prstGeom>
        </p:spPr>
      </p:pic>
    </p:spTree>
    <p:extLst>
      <p:ext uri="{BB962C8B-B14F-4D97-AF65-F5344CB8AC3E}">
        <p14:creationId xmlns:p14="http://schemas.microsoft.com/office/powerpoint/2010/main" val="8891322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just" rtl="0">
              <a:spcBef>
                <a:spcPts val="0"/>
              </a:spcBef>
              <a:spcAft>
                <a:spcPts val="0"/>
              </a:spcAft>
              <a:buSzPts val="1800"/>
              <a:buChar char="●"/>
            </a:pPr>
            <a:r>
              <a:rPr lang="vi-VN" b="1"/>
              <a:t>Xóa các hàng khỏi bảng.</a:t>
            </a:r>
          </a:p>
          <a:p>
            <a:pPr marL="457200" lvl="0" indent="-342900" algn="just" rtl="0">
              <a:spcBef>
                <a:spcPts val="0"/>
              </a:spcBef>
              <a:spcAft>
                <a:spcPts val="0"/>
              </a:spcAft>
              <a:buSzPts val="1800"/>
              <a:buChar char="●"/>
            </a:pPr>
            <a:r>
              <a:rPr lang="vi-VN"/>
              <a:t>Cú pháp tổng quát:  </a:t>
            </a:r>
            <a:r>
              <a:rPr lang="vi-VN">
                <a:hlinkClick r:id="rId3"/>
              </a:rPr>
              <a:t>https://dev.mysql.com/doc/refman/8.0/en/delete.html</a:t>
            </a:r>
            <a:r>
              <a:rPr lang="vi-VN"/>
              <a:t>			</a:t>
            </a:r>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r>
              <a:rPr lang="vi-VN"/>
              <a:t>Ví dụ:</a:t>
            </a:r>
          </a:p>
          <a:p>
            <a:pPr marL="114300" lvl="0" indent="0" algn="just" rtl="0">
              <a:spcBef>
                <a:spcPts val="0"/>
              </a:spcBef>
              <a:spcAft>
                <a:spcPts val="0"/>
              </a:spcAft>
              <a:buSzPts val="1800"/>
              <a:buNone/>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p:txBody>
      </p:sp>
      <p:sp>
        <p:nvSpPr>
          <p:cNvPr id="68" name="Google Shape;68;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VN"/>
              <a:t>DML – Data Manipulation Language</a:t>
            </a:r>
            <a:endParaRPr/>
          </a:p>
        </p:txBody>
      </p:sp>
      <p:sp>
        <p:nvSpPr>
          <p:cNvPr id="4" name="TextBox 3">
            <a:extLst>
              <a:ext uri="{FF2B5EF4-FFF2-40B4-BE49-F238E27FC236}">
                <a16:creationId xmlns:a16="http://schemas.microsoft.com/office/drawing/2014/main" id="{973F783F-4FD2-BFAD-DC61-92BCEA5619DF}"/>
              </a:ext>
            </a:extLst>
          </p:cNvPr>
          <p:cNvSpPr txBox="1"/>
          <p:nvPr/>
        </p:nvSpPr>
        <p:spPr>
          <a:xfrm>
            <a:off x="2285999" y="2011860"/>
            <a:ext cx="4572000" cy="307777"/>
          </a:xfrm>
          <a:prstGeom prst="rect">
            <a:avLst/>
          </a:prstGeom>
          <a:solidFill>
            <a:schemeClr val="bg2">
              <a:lumMod val="20000"/>
              <a:lumOff val="80000"/>
            </a:schemeClr>
          </a:solidFill>
        </p:spPr>
        <p:txBody>
          <a:bodyPr wrap="square">
            <a:spAutoFit/>
          </a:bodyPr>
          <a:lstStyle/>
          <a:p>
            <a:r>
              <a:rPr lang="en-US"/>
              <a:t>DELETE FROM &lt;table_name&gt; WHERE &lt;condition&gt;;</a:t>
            </a:r>
          </a:p>
        </p:txBody>
      </p:sp>
      <p:sp>
        <p:nvSpPr>
          <p:cNvPr id="6" name="TextBox 5">
            <a:extLst>
              <a:ext uri="{FF2B5EF4-FFF2-40B4-BE49-F238E27FC236}">
                <a16:creationId xmlns:a16="http://schemas.microsoft.com/office/drawing/2014/main" id="{A971F3BD-C11E-8B9D-CF03-4D606472C186}"/>
              </a:ext>
            </a:extLst>
          </p:cNvPr>
          <p:cNvSpPr txBox="1"/>
          <p:nvPr/>
        </p:nvSpPr>
        <p:spPr>
          <a:xfrm>
            <a:off x="2285999" y="2871245"/>
            <a:ext cx="4572000" cy="307777"/>
          </a:xfrm>
          <a:prstGeom prst="rect">
            <a:avLst/>
          </a:prstGeom>
          <a:solidFill>
            <a:schemeClr val="accent6">
              <a:lumMod val="20000"/>
              <a:lumOff val="80000"/>
            </a:schemeClr>
          </a:solidFill>
        </p:spPr>
        <p:txBody>
          <a:bodyPr wrap="square">
            <a:spAutoFit/>
          </a:bodyPr>
          <a:lstStyle/>
          <a:p>
            <a:r>
              <a:rPr lang="en-US"/>
              <a:t>DELETE FROM Product WHERE Product_Id = 'P202' ; </a:t>
            </a:r>
          </a:p>
        </p:txBody>
      </p:sp>
      <p:sp>
        <p:nvSpPr>
          <p:cNvPr id="12" name="TextBox 11">
            <a:extLst>
              <a:ext uri="{FF2B5EF4-FFF2-40B4-BE49-F238E27FC236}">
                <a16:creationId xmlns:a16="http://schemas.microsoft.com/office/drawing/2014/main" id="{51F6DEBF-B345-F72D-64AC-E0651CE1B2E7}"/>
              </a:ext>
            </a:extLst>
          </p:cNvPr>
          <p:cNvSpPr txBox="1"/>
          <p:nvPr/>
        </p:nvSpPr>
        <p:spPr>
          <a:xfrm>
            <a:off x="2285999" y="3720060"/>
            <a:ext cx="4572000" cy="307777"/>
          </a:xfrm>
          <a:prstGeom prst="rect">
            <a:avLst/>
          </a:prstGeom>
          <a:solidFill>
            <a:schemeClr val="accent5">
              <a:lumMod val="20000"/>
              <a:lumOff val="80000"/>
            </a:schemeClr>
          </a:solidFill>
        </p:spPr>
        <p:txBody>
          <a:bodyPr wrap="square">
            <a:spAutoFit/>
          </a:bodyPr>
          <a:lstStyle/>
          <a:p>
            <a:r>
              <a:rPr lang="en-US"/>
              <a:t>DELETE FROM Student WHERE Stu_Marks &gt; 70 ; </a:t>
            </a:r>
          </a:p>
        </p:txBody>
      </p:sp>
    </p:spTree>
    <p:extLst>
      <p:ext uri="{BB962C8B-B14F-4D97-AF65-F5344CB8AC3E}">
        <p14:creationId xmlns:p14="http://schemas.microsoft.com/office/powerpoint/2010/main" val="393448813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490250" y="517961"/>
            <a:ext cx="5683800" cy="4090800"/>
          </a:xfrm>
          <a:prstGeom prst="rect">
            <a:avLst/>
          </a:prstGeom>
        </p:spPr>
        <p:txBody>
          <a:bodyPr spcFirstLastPara="1" wrap="square" lIns="91425" tIns="91425" rIns="91425" bIns="91425" anchor="ctr" anchorCtr="0">
            <a:normAutofit/>
          </a:bodyPr>
          <a:lstStyle/>
          <a:p>
            <a:pPr marL="0" lvl="0" indent="0" algn="l" rtl="0">
              <a:lnSpc>
                <a:spcPct val="115000"/>
              </a:lnSpc>
              <a:spcBef>
                <a:spcPts val="0"/>
              </a:spcBef>
              <a:spcAft>
                <a:spcPts val="0"/>
              </a:spcAft>
              <a:buNone/>
            </a:pPr>
            <a:r>
              <a:rPr lang="vi-VN"/>
              <a:t>DCL: ngôn ngữ kiểm soát dữ liệu</a:t>
            </a:r>
            <a:endParaRPr/>
          </a:p>
        </p:txBody>
      </p:sp>
    </p:spTree>
    <p:extLst>
      <p:ext uri="{BB962C8B-B14F-4D97-AF65-F5344CB8AC3E}">
        <p14:creationId xmlns:p14="http://schemas.microsoft.com/office/powerpoint/2010/main" val="332987470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lnSpcReduction="10000"/>
          </a:bodyPr>
          <a:lstStyle/>
          <a:p>
            <a:pPr marL="457200" lvl="0" indent="-342900" algn="just" rtl="0">
              <a:spcBef>
                <a:spcPts val="0"/>
              </a:spcBef>
              <a:spcAft>
                <a:spcPts val="0"/>
              </a:spcAft>
              <a:buSzPts val="1800"/>
              <a:buChar char="●"/>
            </a:pPr>
            <a:r>
              <a:rPr lang="vi-VN"/>
              <a:t>Ngôn ngữ kiểm soát dữ liệu (DCL) là một tập hợp con của SQL (Ngôn ngữ truy vấn có cấu trúc) được sử dụng để kiểm soát quyền truy cập vào dữ liệu trong cơ sở dữ liệu. Các câu lệnh DCL được sử dụng để cấp hoặc thu hồi quyền đối với người dùng hoặc vai trò và để thiết lập kiểm soát truy cập cho các đối tượng cụ thể trong cơ sở dữ liệu.</a:t>
            </a:r>
          </a:p>
          <a:p>
            <a:pPr marL="457200" lvl="0" indent="-342900" algn="just" rtl="0">
              <a:spcBef>
                <a:spcPts val="0"/>
              </a:spcBef>
              <a:spcAft>
                <a:spcPts val="0"/>
              </a:spcAft>
              <a:buSzPts val="1800"/>
              <a:buChar char="●"/>
            </a:pPr>
            <a:r>
              <a:rPr lang="vi-VN"/>
              <a:t>Các câu lệnh DCL thường dùng gồm:</a:t>
            </a:r>
          </a:p>
          <a:p>
            <a:pPr lvl="1" indent="-342900" algn="just">
              <a:buSzPts val="1800"/>
              <a:buChar char="●"/>
            </a:pPr>
            <a:r>
              <a:rPr lang="vi-VN" sz="1600"/>
              <a:t>grant</a:t>
            </a:r>
          </a:p>
          <a:p>
            <a:pPr lvl="1" indent="-342900" algn="just">
              <a:buSzPts val="1800"/>
              <a:buChar char="●"/>
            </a:pPr>
            <a:r>
              <a:rPr lang="vi-VN" sz="1600"/>
              <a:t>revoke</a:t>
            </a:r>
          </a:p>
          <a:p>
            <a:pPr lvl="1" indent="-342900" algn="just">
              <a:buSzPts val="1800"/>
              <a:buChar char="●"/>
            </a:pPr>
            <a:r>
              <a:rPr lang="vi-VN" sz="1600"/>
              <a:t>deny</a:t>
            </a:r>
          </a:p>
          <a:p>
            <a:pPr lvl="1" indent="-342900" algn="just">
              <a:buSzPts val="1800"/>
              <a:buChar char="●"/>
            </a:pPr>
            <a:r>
              <a:rPr lang="vi-VN" sz="1600"/>
              <a:t>create user</a:t>
            </a:r>
          </a:p>
          <a:p>
            <a:pPr lvl="1" indent="-342900" algn="just">
              <a:buSzPts val="1800"/>
              <a:buChar char="●"/>
            </a:pPr>
            <a:r>
              <a:rPr lang="vi-VN" sz="1600"/>
              <a:t>drop user</a:t>
            </a:r>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p:txBody>
      </p:sp>
      <p:sp>
        <p:nvSpPr>
          <p:cNvPr id="68" name="Google Shape;68;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VN"/>
              <a:t>DCL – Data Control Language</a:t>
            </a:r>
            <a:endParaRPr/>
          </a:p>
        </p:txBody>
      </p:sp>
    </p:spTree>
    <p:extLst>
      <p:ext uri="{BB962C8B-B14F-4D97-AF65-F5344CB8AC3E}">
        <p14:creationId xmlns:p14="http://schemas.microsoft.com/office/powerpoint/2010/main" val="153211509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just" rtl="0">
              <a:spcBef>
                <a:spcPts val="0"/>
              </a:spcBef>
              <a:spcAft>
                <a:spcPts val="0"/>
              </a:spcAft>
              <a:buSzPts val="1800"/>
              <a:buChar char="●"/>
            </a:pPr>
            <a:r>
              <a:rPr lang="vi-VN" b="1"/>
              <a:t>Tạo tài khoản người dùng</a:t>
            </a:r>
            <a:r>
              <a:rPr lang="vi-VN"/>
              <a:t>: Mặc định khi cài đặt Hệ quản trị CSDL, tài khoản có quyền cấp cao nhất thường được tạo mặc định như </a:t>
            </a:r>
            <a:r>
              <a:rPr lang="vi-VN" b="1">
                <a:solidFill>
                  <a:srgbClr val="C00000"/>
                </a:solidFill>
              </a:rPr>
              <a:t>root</a:t>
            </a:r>
            <a:r>
              <a:rPr lang="vi-VN"/>
              <a:t> trong MySQL/</a:t>
            </a:r>
            <a:r>
              <a:rPr lang="vi-VN" b="1">
                <a:solidFill>
                  <a:srgbClr val="C00000"/>
                </a:solidFill>
              </a:rPr>
              <a:t>sa</a:t>
            </a:r>
            <a:r>
              <a:rPr lang="vi-VN"/>
              <a:t> trong MSSQL hay </a:t>
            </a:r>
            <a:r>
              <a:rPr lang="vi-VN" b="1">
                <a:solidFill>
                  <a:srgbClr val="C00000"/>
                </a:solidFill>
              </a:rPr>
              <a:t>postgres</a:t>
            </a:r>
            <a:r>
              <a:rPr lang="vi-VN"/>
              <a:t> trong PostgreSQL kèm theo mặc khẩu mặc đinh/được thiết lập khi cài đặt.</a:t>
            </a:r>
          </a:p>
          <a:p>
            <a:pPr marL="457200" lvl="0" indent="-342900" algn="just" rtl="0">
              <a:spcBef>
                <a:spcPts val="0"/>
              </a:spcBef>
              <a:spcAft>
                <a:spcPts val="0"/>
              </a:spcAft>
              <a:buSzPts val="1800"/>
              <a:buChar char="●"/>
            </a:pPr>
            <a:r>
              <a:rPr lang="vi-VN"/>
              <a:t>Để triển khai bài toán kiểm soát truy cập, chúng ta cần tạo ra tài khoản người dùng gắn liền với một CSDL cụ thể nào đó kèm theo với quyền được gán. Cú pháp tạo Tài khoản mới như sau:</a:t>
            </a:r>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p:txBody>
      </p:sp>
      <p:sp>
        <p:nvSpPr>
          <p:cNvPr id="68" name="Google Shape;68;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VN"/>
              <a:t>DCL – Data Control Language</a:t>
            </a:r>
            <a:endParaRPr/>
          </a:p>
        </p:txBody>
      </p:sp>
      <p:sp>
        <p:nvSpPr>
          <p:cNvPr id="3" name="TextBox 2">
            <a:extLst>
              <a:ext uri="{FF2B5EF4-FFF2-40B4-BE49-F238E27FC236}">
                <a16:creationId xmlns:a16="http://schemas.microsoft.com/office/drawing/2014/main" id="{28053246-FA13-1BF7-2A91-5E3843B3C541}"/>
              </a:ext>
            </a:extLst>
          </p:cNvPr>
          <p:cNvSpPr txBox="1"/>
          <p:nvPr/>
        </p:nvSpPr>
        <p:spPr>
          <a:xfrm>
            <a:off x="1210112" y="3635075"/>
            <a:ext cx="6723776" cy="307777"/>
          </a:xfrm>
          <a:prstGeom prst="rect">
            <a:avLst/>
          </a:prstGeom>
          <a:solidFill>
            <a:schemeClr val="accent6">
              <a:lumMod val="20000"/>
              <a:lumOff val="80000"/>
            </a:schemeClr>
          </a:solidFill>
        </p:spPr>
        <p:txBody>
          <a:bodyPr wrap="square">
            <a:spAutoFit/>
          </a:bodyPr>
          <a:lstStyle/>
          <a:p>
            <a:r>
              <a:rPr lang="en-US"/>
              <a:t>CREATE USER 'myuser'@'localhost' IDENTIFIED BY 'mypassword';</a:t>
            </a:r>
          </a:p>
        </p:txBody>
      </p:sp>
    </p:spTree>
    <p:extLst>
      <p:ext uri="{BB962C8B-B14F-4D97-AF65-F5344CB8AC3E}">
        <p14:creationId xmlns:p14="http://schemas.microsoft.com/office/powerpoint/2010/main" val="16662272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just" rtl="0">
              <a:spcBef>
                <a:spcPts val="0"/>
              </a:spcBef>
              <a:spcAft>
                <a:spcPts val="0"/>
              </a:spcAft>
              <a:buSzPts val="1800"/>
              <a:buChar char="●"/>
            </a:pPr>
            <a:r>
              <a:rPr lang="vi-VN" b="1"/>
              <a:t>Xóa tài khoản người dùng</a:t>
            </a:r>
          </a:p>
          <a:p>
            <a:pPr marL="457200" lvl="0" indent="-342900" algn="just" rtl="0">
              <a:spcBef>
                <a:spcPts val="0"/>
              </a:spcBef>
              <a:spcAft>
                <a:spcPts val="0"/>
              </a:spcAft>
              <a:buSzPts val="1800"/>
              <a:buChar char="●"/>
            </a:pPr>
            <a:r>
              <a:rPr lang="vi-VN"/>
              <a:t>Cú pháp tạo Tài khoản mới như sau:</a:t>
            </a:r>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p:txBody>
      </p:sp>
      <p:sp>
        <p:nvSpPr>
          <p:cNvPr id="68" name="Google Shape;68;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VN"/>
              <a:t>DCL – Data Control Language</a:t>
            </a:r>
            <a:endParaRPr/>
          </a:p>
        </p:txBody>
      </p:sp>
      <p:sp>
        <p:nvSpPr>
          <p:cNvPr id="3" name="TextBox 2">
            <a:extLst>
              <a:ext uri="{FF2B5EF4-FFF2-40B4-BE49-F238E27FC236}">
                <a16:creationId xmlns:a16="http://schemas.microsoft.com/office/drawing/2014/main" id="{28053246-FA13-1BF7-2A91-5E3843B3C541}"/>
              </a:ext>
            </a:extLst>
          </p:cNvPr>
          <p:cNvSpPr txBox="1"/>
          <p:nvPr/>
        </p:nvSpPr>
        <p:spPr>
          <a:xfrm>
            <a:off x="1210112" y="2041167"/>
            <a:ext cx="6723776" cy="307777"/>
          </a:xfrm>
          <a:prstGeom prst="rect">
            <a:avLst/>
          </a:prstGeom>
          <a:solidFill>
            <a:schemeClr val="accent6">
              <a:lumMod val="20000"/>
              <a:lumOff val="80000"/>
            </a:schemeClr>
          </a:solidFill>
        </p:spPr>
        <p:txBody>
          <a:bodyPr wrap="square">
            <a:spAutoFit/>
          </a:bodyPr>
          <a:lstStyle/>
          <a:p>
            <a:r>
              <a:rPr lang="en-US"/>
              <a:t>DROP USER 'myuser'@'localhost';</a:t>
            </a:r>
          </a:p>
        </p:txBody>
      </p:sp>
    </p:spTree>
    <p:extLst>
      <p:ext uri="{BB962C8B-B14F-4D97-AF65-F5344CB8AC3E}">
        <p14:creationId xmlns:p14="http://schemas.microsoft.com/office/powerpoint/2010/main" val="382604671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just" rtl="0">
              <a:spcBef>
                <a:spcPts val="0"/>
              </a:spcBef>
              <a:spcAft>
                <a:spcPts val="0"/>
              </a:spcAft>
              <a:buSzPts val="1800"/>
              <a:buChar char="●"/>
            </a:pPr>
            <a:r>
              <a:rPr lang="vi-VN" b="1"/>
              <a:t>Cấp các đặc quyền hoặc quyền cụ thể cho người dùng hoặc vai trò.</a:t>
            </a:r>
          </a:p>
          <a:p>
            <a:pPr marL="457200" lvl="0" indent="-342900" algn="just" rtl="0">
              <a:spcBef>
                <a:spcPts val="0"/>
              </a:spcBef>
              <a:spcAft>
                <a:spcPts val="0"/>
              </a:spcAft>
              <a:buSzPts val="1800"/>
              <a:buChar char="●"/>
            </a:pPr>
            <a:r>
              <a:rPr lang="vi-VN"/>
              <a:t>Cú pháp: </a:t>
            </a:r>
            <a:r>
              <a:rPr lang="vi-VN">
                <a:hlinkClick r:id="rId3"/>
              </a:rPr>
              <a:t>https://dev.mysql.com/doc/refman/8.0/en/grant.html</a:t>
            </a:r>
            <a:r>
              <a:rPr lang="vi-VN"/>
              <a:t>	</a:t>
            </a:r>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a:p>
            <a:pPr lvl="1" indent="-342900" algn="just">
              <a:buSzPts val="1800"/>
              <a:buChar char="●"/>
            </a:pPr>
            <a:r>
              <a:rPr lang="vi-VN" sz="1600" b="1"/>
              <a:t>privileges_names</a:t>
            </a:r>
            <a:r>
              <a:rPr lang="vi-VN" sz="1600"/>
              <a:t>: Các quyền truy cập hoặc đặc quyền được cấp cho người dùng.</a:t>
            </a:r>
          </a:p>
          <a:p>
            <a:pPr lvl="1" indent="-342900" algn="just">
              <a:buSzPts val="1800"/>
              <a:buChar char="●"/>
            </a:pPr>
            <a:r>
              <a:rPr lang="vi-VN" sz="1600" b="1"/>
              <a:t>object</a:t>
            </a:r>
            <a:r>
              <a:rPr lang="vi-VN" sz="1600"/>
              <a:t>: Đó là tên của đối tượng cơ sở dữ liệu được cấp quyền. Trong trường hợp cấp đặc quyền trên một bảng, đây sẽ là tên bảng.</a:t>
            </a:r>
          </a:p>
          <a:p>
            <a:pPr lvl="1" indent="-342900" algn="just">
              <a:buSzPts val="1800"/>
              <a:buChar char="●"/>
            </a:pPr>
            <a:r>
              <a:rPr lang="vi-VN" sz="1600" b="1"/>
              <a:t>user</a:t>
            </a:r>
            <a:r>
              <a:rPr lang="vi-VN" sz="1600"/>
              <a:t>: Đó là tên của người dùng sẽ được cấp đặc quyền.</a:t>
            </a:r>
          </a:p>
          <a:p>
            <a:pPr algn="just"/>
            <a:r>
              <a:rPr lang="vi-VN"/>
              <a:t>Ví dụ:</a:t>
            </a:r>
          </a:p>
          <a:p>
            <a:pPr lvl="1" indent="-342900" algn="just">
              <a:buSzPts val="1800"/>
              <a:buChar char="●"/>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p:txBody>
      </p:sp>
      <p:sp>
        <p:nvSpPr>
          <p:cNvPr id="68" name="Google Shape;68;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VN"/>
              <a:t>DCL – Data Control Language</a:t>
            </a:r>
            <a:endParaRPr/>
          </a:p>
        </p:txBody>
      </p:sp>
      <p:sp>
        <p:nvSpPr>
          <p:cNvPr id="3" name="TextBox 2">
            <a:extLst>
              <a:ext uri="{FF2B5EF4-FFF2-40B4-BE49-F238E27FC236}">
                <a16:creationId xmlns:a16="http://schemas.microsoft.com/office/drawing/2014/main" id="{28053246-FA13-1BF7-2A91-5E3843B3C541}"/>
              </a:ext>
            </a:extLst>
          </p:cNvPr>
          <p:cNvSpPr txBox="1"/>
          <p:nvPr/>
        </p:nvSpPr>
        <p:spPr>
          <a:xfrm>
            <a:off x="1210112" y="2032778"/>
            <a:ext cx="6723776" cy="307777"/>
          </a:xfrm>
          <a:prstGeom prst="rect">
            <a:avLst/>
          </a:prstGeom>
          <a:solidFill>
            <a:schemeClr val="accent6">
              <a:lumMod val="20000"/>
              <a:lumOff val="80000"/>
            </a:schemeClr>
          </a:solidFill>
        </p:spPr>
        <p:txBody>
          <a:bodyPr wrap="square">
            <a:spAutoFit/>
          </a:bodyPr>
          <a:lstStyle/>
          <a:p>
            <a:r>
              <a:rPr lang="en-US"/>
              <a:t>GRANT privileges_names ON object TO user;</a:t>
            </a:r>
            <a:endParaRPr lang="vi-VN"/>
          </a:p>
        </p:txBody>
      </p:sp>
      <p:sp>
        <p:nvSpPr>
          <p:cNvPr id="4" name="TextBox 3">
            <a:extLst>
              <a:ext uri="{FF2B5EF4-FFF2-40B4-BE49-F238E27FC236}">
                <a16:creationId xmlns:a16="http://schemas.microsoft.com/office/drawing/2014/main" id="{B8BA4A57-D3FB-A4AF-7EBA-10A88C3B2270}"/>
              </a:ext>
            </a:extLst>
          </p:cNvPr>
          <p:cNvSpPr txBox="1"/>
          <p:nvPr/>
        </p:nvSpPr>
        <p:spPr>
          <a:xfrm>
            <a:off x="1210113" y="4045655"/>
            <a:ext cx="6723775" cy="523220"/>
          </a:xfrm>
          <a:prstGeom prst="rect">
            <a:avLst/>
          </a:prstGeom>
          <a:solidFill>
            <a:schemeClr val="accent6">
              <a:lumMod val="20000"/>
              <a:lumOff val="80000"/>
            </a:schemeClr>
          </a:solidFill>
        </p:spPr>
        <p:txBody>
          <a:bodyPr wrap="square">
            <a:spAutoFit/>
          </a:bodyPr>
          <a:lstStyle/>
          <a:p>
            <a:r>
              <a:rPr lang="en-US"/>
              <a:t>GRANT SELECT, INSERT ON mydatabase.* TO 'myuser'@'localhost' IDENTIFIED BY 'mypassword';</a:t>
            </a:r>
          </a:p>
        </p:txBody>
      </p:sp>
    </p:spTree>
    <p:extLst>
      <p:ext uri="{BB962C8B-B14F-4D97-AF65-F5344CB8AC3E}">
        <p14:creationId xmlns:p14="http://schemas.microsoft.com/office/powerpoint/2010/main" val="144155156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just" rtl="0">
              <a:spcBef>
                <a:spcPts val="0"/>
              </a:spcBef>
              <a:spcAft>
                <a:spcPts val="0"/>
              </a:spcAft>
              <a:buSzPts val="1800"/>
              <a:buChar char="●"/>
            </a:pPr>
            <a:r>
              <a:rPr lang="vi-VN" b="1"/>
              <a:t>Thu hồi các đặc quyền hoặc quyền cụ thể từ người dùng hoặc vai trò.</a:t>
            </a:r>
          </a:p>
          <a:p>
            <a:pPr marL="457200" lvl="0" indent="-342900" algn="just" rtl="0">
              <a:spcBef>
                <a:spcPts val="0"/>
              </a:spcBef>
              <a:spcAft>
                <a:spcPts val="0"/>
              </a:spcAft>
              <a:buSzPts val="1800"/>
              <a:buChar char="●"/>
            </a:pPr>
            <a:r>
              <a:rPr lang="vi-VN"/>
              <a:t>Cú pháp: </a:t>
            </a:r>
            <a:r>
              <a:rPr lang="vi-VN">
                <a:hlinkClick r:id="rId3"/>
              </a:rPr>
              <a:t>https://dev.mysql.com/doc/refman/8.0/en/revoke.html</a:t>
            </a:r>
            <a:r>
              <a:rPr lang="vi-VN"/>
              <a:t>		</a:t>
            </a:r>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a:p>
            <a:pPr lvl="1" indent="-342900" algn="just">
              <a:buSzPts val="1800"/>
              <a:buChar char="●"/>
            </a:pPr>
            <a:r>
              <a:rPr lang="vi-VN" sz="1600"/>
              <a:t>Lệnh này ngược với lệnh GRANT.</a:t>
            </a:r>
          </a:p>
          <a:p>
            <a:pPr algn="just"/>
            <a:r>
              <a:rPr lang="vi-VN"/>
              <a:t>Ví dụ:</a:t>
            </a:r>
          </a:p>
          <a:p>
            <a:pPr lvl="1" indent="-342900" algn="just">
              <a:buSzPts val="1800"/>
              <a:buChar char="●"/>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a:p>
            <a:pPr marL="457200" lvl="0" indent="-342900" algn="just" rtl="0">
              <a:spcBef>
                <a:spcPts val="0"/>
              </a:spcBef>
              <a:spcAft>
                <a:spcPts val="0"/>
              </a:spcAft>
              <a:buSzPts val="1800"/>
              <a:buChar char="●"/>
            </a:pPr>
            <a:endParaRPr lang="vi-VN"/>
          </a:p>
        </p:txBody>
      </p:sp>
      <p:sp>
        <p:nvSpPr>
          <p:cNvPr id="68" name="Google Shape;68;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VN"/>
              <a:t>DCL – Data Control Language</a:t>
            </a:r>
            <a:endParaRPr/>
          </a:p>
        </p:txBody>
      </p:sp>
      <p:sp>
        <p:nvSpPr>
          <p:cNvPr id="3" name="TextBox 2">
            <a:extLst>
              <a:ext uri="{FF2B5EF4-FFF2-40B4-BE49-F238E27FC236}">
                <a16:creationId xmlns:a16="http://schemas.microsoft.com/office/drawing/2014/main" id="{28053246-FA13-1BF7-2A91-5E3843B3C541}"/>
              </a:ext>
            </a:extLst>
          </p:cNvPr>
          <p:cNvSpPr txBox="1"/>
          <p:nvPr/>
        </p:nvSpPr>
        <p:spPr>
          <a:xfrm>
            <a:off x="1210112" y="2032778"/>
            <a:ext cx="6723776" cy="307777"/>
          </a:xfrm>
          <a:prstGeom prst="rect">
            <a:avLst/>
          </a:prstGeom>
          <a:solidFill>
            <a:schemeClr val="accent6">
              <a:lumMod val="20000"/>
              <a:lumOff val="80000"/>
            </a:schemeClr>
          </a:solidFill>
        </p:spPr>
        <p:txBody>
          <a:bodyPr wrap="square">
            <a:spAutoFit/>
          </a:bodyPr>
          <a:lstStyle/>
          <a:p>
            <a:r>
              <a:rPr lang="vi-VN"/>
              <a:t>REVOKE</a:t>
            </a:r>
            <a:r>
              <a:rPr lang="en-US"/>
              <a:t> privileges_names ON object </a:t>
            </a:r>
            <a:r>
              <a:rPr lang="vi-VN"/>
              <a:t>FROM</a:t>
            </a:r>
            <a:r>
              <a:rPr lang="en-US"/>
              <a:t> user;</a:t>
            </a:r>
            <a:endParaRPr lang="vi-VN"/>
          </a:p>
        </p:txBody>
      </p:sp>
      <p:sp>
        <p:nvSpPr>
          <p:cNvPr id="4" name="TextBox 3">
            <a:extLst>
              <a:ext uri="{FF2B5EF4-FFF2-40B4-BE49-F238E27FC236}">
                <a16:creationId xmlns:a16="http://schemas.microsoft.com/office/drawing/2014/main" id="{B8BA4A57-D3FB-A4AF-7EBA-10A88C3B2270}"/>
              </a:ext>
            </a:extLst>
          </p:cNvPr>
          <p:cNvSpPr txBox="1"/>
          <p:nvPr/>
        </p:nvSpPr>
        <p:spPr>
          <a:xfrm>
            <a:off x="1210113" y="3265135"/>
            <a:ext cx="6723775" cy="307777"/>
          </a:xfrm>
          <a:prstGeom prst="rect">
            <a:avLst/>
          </a:prstGeom>
          <a:solidFill>
            <a:schemeClr val="accent6">
              <a:lumMod val="20000"/>
              <a:lumOff val="80000"/>
            </a:schemeClr>
          </a:solidFill>
        </p:spPr>
        <p:txBody>
          <a:bodyPr wrap="square">
            <a:spAutoFit/>
          </a:bodyPr>
          <a:lstStyle/>
          <a:p>
            <a:r>
              <a:rPr lang="en-US"/>
              <a:t>REVOKE SELECT ON mydatabase.* FROM 'myuser'@'localhost';</a:t>
            </a:r>
          </a:p>
        </p:txBody>
      </p:sp>
    </p:spTree>
    <p:extLst>
      <p:ext uri="{BB962C8B-B14F-4D97-AF65-F5344CB8AC3E}">
        <p14:creationId xmlns:p14="http://schemas.microsoft.com/office/powerpoint/2010/main" val="21581931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just" rtl="0">
              <a:spcBef>
                <a:spcPts val="0"/>
              </a:spcBef>
              <a:spcAft>
                <a:spcPts val="0"/>
              </a:spcAft>
              <a:buSzPts val="1800"/>
              <a:buChar char="●"/>
            </a:pPr>
            <a:r>
              <a:rPr lang="vi-VN"/>
              <a:t>Tại sao chúng ta cần một Cơ sở dữ liệu? Lưu trữ và Quản lý</a:t>
            </a:r>
            <a:endParaRPr lang="vi-VN" sz="1600"/>
          </a:p>
        </p:txBody>
      </p:sp>
      <p:sp>
        <p:nvSpPr>
          <p:cNvPr id="68" name="Google Shape;68;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VN"/>
              <a:t>Quản lý &amp; lưu trữ dữ liệu</a:t>
            </a:r>
            <a:endParaRPr/>
          </a:p>
        </p:txBody>
      </p:sp>
      <p:pic>
        <p:nvPicPr>
          <p:cNvPr id="3" name="Picture 2">
            <a:extLst>
              <a:ext uri="{FF2B5EF4-FFF2-40B4-BE49-F238E27FC236}">
                <a16:creationId xmlns:a16="http://schemas.microsoft.com/office/drawing/2014/main" id="{49E55E01-1447-9782-AB5E-E9FA4F174823}"/>
              </a:ext>
            </a:extLst>
          </p:cNvPr>
          <p:cNvPicPr>
            <a:picLocks noChangeAspect="1"/>
          </p:cNvPicPr>
          <p:nvPr/>
        </p:nvPicPr>
        <p:blipFill rotWithShape="1">
          <a:blip r:embed="rId3"/>
          <a:srcRect/>
          <a:stretch/>
        </p:blipFill>
        <p:spPr>
          <a:xfrm>
            <a:off x="891587" y="1720806"/>
            <a:ext cx="2444876" cy="1701887"/>
          </a:xfrm>
          <a:prstGeom prst="rect">
            <a:avLst/>
          </a:prstGeom>
        </p:spPr>
      </p:pic>
      <p:pic>
        <p:nvPicPr>
          <p:cNvPr id="5" name="Picture 4">
            <a:extLst>
              <a:ext uri="{FF2B5EF4-FFF2-40B4-BE49-F238E27FC236}">
                <a16:creationId xmlns:a16="http://schemas.microsoft.com/office/drawing/2014/main" id="{926C768C-847D-BC2B-2E93-B2FBC3340C27}"/>
              </a:ext>
            </a:extLst>
          </p:cNvPr>
          <p:cNvPicPr>
            <a:picLocks noChangeAspect="1"/>
          </p:cNvPicPr>
          <p:nvPr/>
        </p:nvPicPr>
        <p:blipFill>
          <a:blip r:embed="rId4"/>
          <a:stretch>
            <a:fillRect/>
          </a:stretch>
        </p:blipFill>
        <p:spPr>
          <a:xfrm>
            <a:off x="891587" y="3706844"/>
            <a:ext cx="7188569" cy="577880"/>
          </a:xfrm>
          <a:prstGeom prst="rect">
            <a:avLst/>
          </a:prstGeom>
        </p:spPr>
      </p:pic>
    </p:spTree>
    <p:extLst>
      <p:ext uri="{BB962C8B-B14F-4D97-AF65-F5344CB8AC3E}">
        <p14:creationId xmlns:p14="http://schemas.microsoft.com/office/powerpoint/2010/main" val="20062509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just" rtl="0">
              <a:spcBef>
                <a:spcPts val="0"/>
              </a:spcBef>
              <a:spcAft>
                <a:spcPts val="0"/>
              </a:spcAft>
              <a:buSzPts val="1800"/>
              <a:buChar char="●"/>
            </a:pPr>
            <a:r>
              <a:rPr lang="vi-VN"/>
              <a:t>Lưu trữ dữ liệu không phải là lý do chính để sử dụng cơ sở dữ liệu</a:t>
            </a:r>
          </a:p>
          <a:p>
            <a:pPr marL="457200" lvl="0" indent="-342900" algn="just" rtl="0">
              <a:spcBef>
                <a:spcPts val="0"/>
              </a:spcBef>
              <a:spcAft>
                <a:spcPts val="0"/>
              </a:spcAft>
              <a:buSzPts val="1800"/>
              <a:buChar char="●"/>
            </a:pPr>
            <a:r>
              <a:rPr lang="vi-VN"/>
              <a:t>Nếu chúng ta chỉ sử dụng các tệp phẳng để lưu trữ dữ liệu, chúng ta sẽ gặp phải một số vấn đề với:</a:t>
            </a:r>
          </a:p>
          <a:p>
            <a:pPr lvl="1" indent="-342900" algn="just">
              <a:buSzPts val="1800"/>
              <a:buChar char="●"/>
            </a:pPr>
            <a:r>
              <a:rPr lang="vi-VN" sz="1600"/>
              <a:t>Kích cỡ</a:t>
            </a:r>
          </a:p>
          <a:p>
            <a:pPr lvl="1" indent="-342900" algn="just">
              <a:buSzPts val="1800"/>
              <a:buChar char="●"/>
            </a:pPr>
            <a:r>
              <a:rPr lang="vi-VN" sz="1600"/>
              <a:t>Sự chính xác</a:t>
            </a:r>
          </a:p>
          <a:p>
            <a:pPr lvl="1" indent="-342900" algn="just">
              <a:buSzPts val="1800"/>
              <a:buChar char="●"/>
            </a:pPr>
            <a:r>
              <a:rPr lang="vi-VN" sz="1600"/>
              <a:t>Bảo vệ dữ liệu</a:t>
            </a:r>
          </a:p>
          <a:p>
            <a:pPr lvl="1" indent="-342900" algn="just">
              <a:buSzPts val="1800"/>
              <a:buChar char="●"/>
            </a:pPr>
            <a:r>
              <a:rPr lang="vi-VN" sz="1600"/>
              <a:t>Dư thừa dữ liệu</a:t>
            </a:r>
          </a:p>
          <a:p>
            <a:pPr lvl="1" indent="-342900" algn="just">
              <a:buSzPts val="1800"/>
              <a:buChar char="●"/>
            </a:pPr>
            <a:r>
              <a:rPr lang="vi-VN" sz="1600"/>
              <a:t>Tầm quan trọng</a:t>
            </a:r>
          </a:p>
        </p:txBody>
      </p:sp>
      <p:sp>
        <p:nvSpPr>
          <p:cNvPr id="68" name="Google Shape;68;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VN"/>
              <a:t>Quản lý &amp; lưu trữ dữ liệu</a:t>
            </a:r>
            <a:endParaRPr/>
          </a:p>
        </p:txBody>
      </p:sp>
    </p:spTree>
    <p:extLst>
      <p:ext uri="{BB962C8B-B14F-4D97-AF65-F5344CB8AC3E}">
        <p14:creationId xmlns:p14="http://schemas.microsoft.com/office/powerpoint/2010/main" val="18177186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just" rtl="0">
              <a:spcBef>
                <a:spcPts val="0"/>
              </a:spcBef>
              <a:spcAft>
                <a:spcPts val="0"/>
              </a:spcAft>
              <a:buSzPts val="1800"/>
              <a:buChar char="●"/>
            </a:pPr>
            <a:r>
              <a:rPr lang="vi-VN"/>
              <a:t>Cơ sở dữ liệu là một tập hợp có tổ chức các thông tin liên quan</a:t>
            </a:r>
          </a:p>
          <a:p>
            <a:pPr lvl="1" indent="-342900" algn="just">
              <a:buSzPts val="1800"/>
              <a:buChar char="●"/>
            </a:pPr>
            <a:r>
              <a:rPr lang="vi-VN" sz="1600"/>
              <a:t>Nó áp đặt các quy tắc đối với dữ liệu chứa</a:t>
            </a:r>
          </a:p>
          <a:p>
            <a:pPr lvl="1" indent="-342900" algn="just">
              <a:buSzPts val="1800"/>
              <a:buChar char="●"/>
            </a:pPr>
            <a:r>
              <a:rPr lang="vi-VN" sz="1600"/>
              <a:t>Truy cập dữ liệu thường được cung cấp bởi hệ thống quản lý cơ sở dữ liệu (DBMS) hay hệ quản trị cơ sở dữ liệu.</a:t>
            </a:r>
          </a:p>
          <a:p>
            <a:pPr lvl="1" indent="-342900" algn="just">
              <a:buSzPts val="1800"/>
              <a:buChar char="●"/>
            </a:pPr>
            <a:r>
              <a:rPr lang="vi-VN" sz="1600"/>
              <a:t>Lưu trữ quan hệ lần đầu tiên được đề xuất bởi Edgar Codd vào năm 1970</a:t>
            </a:r>
          </a:p>
        </p:txBody>
      </p:sp>
      <p:sp>
        <p:nvSpPr>
          <p:cNvPr id="68" name="Google Shape;68;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VN"/>
              <a:t>Cơ sở dữ liệu</a:t>
            </a:r>
            <a:endParaRPr/>
          </a:p>
        </p:txBody>
      </p:sp>
      <p:pic>
        <p:nvPicPr>
          <p:cNvPr id="5" name="Picture 4">
            <a:extLst>
              <a:ext uri="{FF2B5EF4-FFF2-40B4-BE49-F238E27FC236}">
                <a16:creationId xmlns:a16="http://schemas.microsoft.com/office/drawing/2014/main" id="{162FA282-4054-CFB0-FDC3-7610243E7CDE}"/>
              </a:ext>
            </a:extLst>
          </p:cNvPr>
          <p:cNvPicPr>
            <a:picLocks noChangeAspect="1"/>
          </p:cNvPicPr>
          <p:nvPr/>
        </p:nvPicPr>
        <p:blipFill>
          <a:blip r:embed="rId3"/>
          <a:stretch>
            <a:fillRect/>
          </a:stretch>
        </p:blipFill>
        <p:spPr>
          <a:xfrm>
            <a:off x="3005807" y="2860675"/>
            <a:ext cx="3132386" cy="2088830"/>
          </a:xfrm>
          <a:prstGeom prst="roundRect">
            <a:avLst/>
          </a:prstGeom>
        </p:spPr>
      </p:pic>
    </p:spTree>
    <p:extLst>
      <p:ext uri="{BB962C8B-B14F-4D97-AF65-F5344CB8AC3E}">
        <p14:creationId xmlns:p14="http://schemas.microsoft.com/office/powerpoint/2010/main" val="12466388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just" rtl="0">
              <a:spcBef>
                <a:spcPts val="0"/>
              </a:spcBef>
              <a:spcAft>
                <a:spcPts val="0"/>
              </a:spcAft>
              <a:buSzPts val="1800"/>
              <a:buChar char="●"/>
            </a:pPr>
            <a:r>
              <a:rPr lang="vi-VN"/>
              <a:t>Cơ sở dữ liệu lưu trữ và quản lý dữ liệu trong một hệ thống back-end</a:t>
            </a:r>
          </a:p>
          <a:p>
            <a:pPr marL="457200" lvl="0" indent="-342900" algn="just" rtl="0">
              <a:spcBef>
                <a:spcPts val="0"/>
              </a:spcBef>
              <a:spcAft>
                <a:spcPts val="0"/>
              </a:spcAft>
              <a:buSzPts val="1800"/>
              <a:buChar char="●"/>
            </a:pPr>
            <a:r>
              <a:rPr lang="vi-VN" sz="1600"/>
              <a:t>Cơ sở dữ liệu quan hệ (RDB):</a:t>
            </a:r>
          </a:p>
          <a:p>
            <a:pPr lvl="1" indent="-342900" algn="just">
              <a:buSzPts val="1800"/>
              <a:buChar char="●"/>
            </a:pPr>
            <a:r>
              <a:rPr lang="vi-VN" sz="1600"/>
              <a:t>Lưu trữ dữ liệu theo dạng Bảng + Quan hệ</a:t>
            </a:r>
          </a:p>
          <a:p>
            <a:pPr lvl="1" indent="-342900" algn="just">
              <a:buSzPts val="1800"/>
              <a:buChar char="●"/>
            </a:pPr>
            <a:r>
              <a:rPr lang="vi-VN" sz="1600"/>
              <a:t>Sử dụng ngôn ngữ SQL để truy vấn/thao tác với dữ liệu</a:t>
            </a:r>
          </a:p>
          <a:p>
            <a:pPr algn="just"/>
            <a:r>
              <a:rPr lang="vi-VN"/>
              <a:t>Cơ sở dữ liệu phi quan hệ (NoSQL):</a:t>
            </a:r>
          </a:p>
          <a:p>
            <a:pPr lvl="1" indent="-342900" algn="just">
              <a:buSzPts val="1800"/>
              <a:buFont typeface="Proxima Nova"/>
              <a:buChar char="●"/>
            </a:pPr>
            <a:r>
              <a:rPr lang="vi-VN" sz="1600"/>
              <a:t>Lưu trữ dữ liệu tập các Tài liệu hay cặp khóa – giá trị</a:t>
            </a:r>
          </a:p>
          <a:p>
            <a:pPr lvl="1" algn="just"/>
            <a:endParaRPr lang="vi-VN" sz="1600"/>
          </a:p>
        </p:txBody>
      </p:sp>
      <p:sp>
        <p:nvSpPr>
          <p:cNvPr id="68" name="Google Shape;68;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VN"/>
              <a:t>Cơ sở dữ liệu</a:t>
            </a:r>
            <a:endParaRPr/>
          </a:p>
        </p:txBody>
      </p:sp>
      <p:pic>
        <p:nvPicPr>
          <p:cNvPr id="2" name="Picture 1">
            <a:extLst>
              <a:ext uri="{FF2B5EF4-FFF2-40B4-BE49-F238E27FC236}">
                <a16:creationId xmlns:a16="http://schemas.microsoft.com/office/drawing/2014/main" id="{1AA07345-CAC9-2E0E-81BF-0485084247D3}"/>
              </a:ext>
            </a:extLst>
          </p:cNvPr>
          <p:cNvPicPr>
            <a:picLocks noChangeAspect="1"/>
          </p:cNvPicPr>
          <p:nvPr/>
        </p:nvPicPr>
        <p:blipFill>
          <a:blip r:embed="rId3"/>
          <a:stretch>
            <a:fillRect/>
          </a:stretch>
        </p:blipFill>
        <p:spPr>
          <a:xfrm>
            <a:off x="2785145" y="3136608"/>
            <a:ext cx="3573710" cy="1871943"/>
          </a:xfrm>
          <a:prstGeom prst="rect">
            <a:avLst/>
          </a:prstGeom>
        </p:spPr>
      </p:pic>
    </p:spTree>
    <p:extLst>
      <p:ext uri="{BB962C8B-B14F-4D97-AF65-F5344CB8AC3E}">
        <p14:creationId xmlns:p14="http://schemas.microsoft.com/office/powerpoint/2010/main" val="38970786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just" rtl="0">
              <a:spcBef>
                <a:spcPts val="0"/>
              </a:spcBef>
              <a:spcAft>
                <a:spcPts val="0"/>
              </a:spcAft>
              <a:buSzPts val="1800"/>
              <a:buChar char="●"/>
            </a:pPr>
            <a:r>
              <a:rPr lang="vi-VN"/>
              <a:t>Relational Data Base Management System</a:t>
            </a:r>
          </a:p>
          <a:p>
            <a:pPr lvl="1" indent="-342900" algn="just">
              <a:buSzPts val="1800"/>
              <a:buChar char="●"/>
            </a:pPr>
            <a:r>
              <a:rPr lang="vi-VN" sz="1600"/>
              <a:t>Quản lý cơ sở dữ liệu</a:t>
            </a:r>
          </a:p>
          <a:p>
            <a:pPr lvl="1" indent="-342900" algn="just">
              <a:buSzPts val="1800"/>
              <a:buChar char="●"/>
            </a:pPr>
            <a:r>
              <a:rPr lang="vi-VN" sz="1600"/>
              <a:t>Nó phân tích các yêu cầu từ người dùng và thực hiện hành động thích hợp</a:t>
            </a:r>
          </a:p>
          <a:p>
            <a:pPr lvl="1" indent="-342900" algn="just">
              <a:buSzPts val="1800"/>
              <a:buChar char="●"/>
            </a:pPr>
            <a:r>
              <a:rPr lang="vi-VN" sz="1600"/>
              <a:t>Người dùng không có quyền truy cập trực tiếp vào dữ liệu được lưu trữ</a:t>
            </a:r>
          </a:p>
          <a:p>
            <a:pPr lvl="1" indent="-342900" algn="just">
              <a:buSzPts val="1800"/>
              <a:buChar char="●"/>
            </a:pPr>
            <a:r>
              <a:rPr lang="vi-VN" sz="1600"/>
              <a:t>Dữ liệu được trình bày theo quan hệ – tập hợp các bảng có liên quan với nhau theo các trường chung</a:t>
            </a:r>
          </a:p>
          <a:p>
            <a:pPr lvl="1" indent="-342900" algn="just">
              <a:buSzPts val="1800"/>
              <a:buChar char="●"/>
            </a:pPr>
            <a:r>
              <a:rPr lang="en-US" sz="1600"/>
              <a:t>MS SQL Server, DB2, Oracle and MySQL</a:t>
            </a:r>
            <a:endParaRPr lang="vi-VN" sz="1600"/>
          </a:p>
        </p:txBody>
      </p:sp>
      <p:sp>
        <p:nvSpPr>
          <p:cNvPr id="68" name="Google Shape;68;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VN"/>
              <a:t>RDBMS</a:t>
            </a:r>
            <a:endParaRPr/>
          </a:p>
        </p:txBody>
      </p:sp>
      <p:pic>
        <p:nvPicPr>
          <p:cNvPr id="3" name="Picture 2">
            <a:extLst>
              <a:ext uri="{FF2B5EF4-FFF2-40B4-BE49-F238E27FC236}">
                <a16:creationId xmlns:a16="http://schemas.microsoft.com/office/drawing/2014/main" id="{40EF93FE-B9E4-F7D9-A879-D1DD66122939}"/>
              </a:ext>
            </a:extLst>
          </p:cNvPr>
          <p:cNvPicPr>
            <a:picLocks noChangeAspect="1"/>
          </p:cNvPicPr>
          <p:nvPr/>
        </p:nvPicPr>
        <p:blipFill rotWithShape="1">
          <a:blip r:embed="rId3"/>
          <a:srcRect b="4097"/>
          <a:stretch/>
        </p:blipFill>
        <p:spPr>
          <a:xfrm>
            <a:off x="5385731" y="2742900"/>
            <a:ext cx="3337512" cy="2400600"/>
          </a:xfrm>
          <a:prstGeom prst="rect">
            <a:avLst/>
          </a:prstGeom>
        </p:spPr>
      </p:pic>
    </p:spTree>
    <p:extLst>
      <p:ext uri="{BB962C8B-B14F-4D97-AF65-F5344CB8AC3E}">
        <p14:creationId xmlns:p14="http://schemas.microsoft.com/office/powerpoint/2010/main" val="1063521390"/>
      </p:ext>
    </p:extLst>
  </p:cSld>
  <p:clrMapOvr>
    <a:masterClrMapping/>
  </p:clrMapOvr>
</p:sld>
</file>

<file path=ppt/theme/theme1.xml><?xml version="1.0" encoding="utf-8"?>
<a:theme xmlns:a="http://schemas.openxmlformats.org/drawingml/2006/main" name="Gameday">
  <a:themeElements>
    <a:clrScheme name="Gameday">
      <a:dk1>
        <a:srgbClr val="4285F4"/>
      </a:dk1>
      <a:lt1>
        <a:srgbClr val="FFFFFF"/>
      </a:lt1>
      <a:dk2>
        <a:srgbClr val="666666"/>
      </a:dk2>
      <a:lt2>
        <a:srgbClr val="D9D9D9"/>
      </a:lt2>
      <a:accent1>
        <a:srgbClr val="455A64"/>
      </a:accent1>
      <a:accent2>
        <a:srgbClr val="607D8B"/>
      </a:accent2>
      <a:accent3>
        <a:srgbClr val="FF5722"/>
      </a:accent3>
      <a:accent4>
        <a:srgbClr val="D84315"/>
      </a:accent4>
      <a:accent5>
        <a:srgbClr val="1C3AA9"/>
      </a:accent5>
      <a:accent6>
        <a:srgbClr val="FFAB40"/>
      </a:accent6>
      <a:hlink>
        <a:srgbClr val="1C3AA9"/>
      </a:hlink>
      <a:folHlink>
        <a:srgbClr val="1C3AA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1056</TotalTime>
  <Words>2763</Words>
  <Application>Microsoft Office PowerPoint</Application>
  <PresentationFormat>On-screen Show (16:9)</PresentationFormat>
  <Paragraphs>327</Paragraphs>
  <Slides>46</Slides>
  <Notes>46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46</vt:i4>
      </vt:variant>
    </vt:vector>
  </HeadingPairs>
  <TitlesOfParts>
    <vt:vector size="50" baseType="lpstr">
      <vt:lpstr>Proxima Nova</vt:lpstr>
      <vt:lpstr>Arial</vt:lpstr>
      <vt:lpstr>Alfa Slab One</vt:lpstr>
      <vt:lpstr>Gameday</vt:lpstr>
      <vt:lpstr>Ngôn ngữ SQL</vt:lpstr>
      <vt:lpstr>Mục tiêu bài học</vt:lpstr>
      <vt:lpstr>Giới thiệu về CSDL</vt:lpstr>
      <vt:lpstr>Quản lý &amp; lưu trữ dữ liệu</vt:lpstr>
      <vt:lpstr>Quản lý &amp; lưu trữ dữ liệu</vt:lpstr>
      <vt:lpstr>Quản lý &amp; lưu trữ dữ liệu</vt:lpstr>
      <vt:lpstr>Cơ sở dữ liệu</vt:lpstr>
      <vt:lpstr>Cơ sở dữ liệu</vt:lpstr>
      <vt:lpstr>RDBMS</vt:lpstr>
      <vt:lpstr>Database Engine Flow</vt:lpstr>
      <vt:lpstr>Top Database Engine</vt:lpstr>
      <vt:lpstr>Ngôn ngữ SQL</vt:lpstr>
      <vt:lpstr>Ngôn ngữ SQL</vt:lpstr>
      <vt:lpstr>Ngôn ngữ SQL</vt:lpstr>
      <vt:lpstr>MySQL</vt:lpstr>
      <vt:lpstr>Kiến trúc MySQL</vt:lpstr>
      <vt:lpstr>Bảng trong CSDL</vt:lpstr>
      <vt:lpstr>Mối quan hệ các Bảng</vt:lpstr>
      <vt:lpstr>Mối quan hệ các Bảng</vt:lpstr>
      <vt:lpstr>Mô hình thực thể liên kết (ER)</vt:lpstr>
      <vt:lpstr>Khả năng lập trình</vt:lpstr>
      <vt:lpstr>Khả năng lập trình</vt:lpstr>
      <vt:lpstr>Khả năng lập trình</vt:lpstr>
      <vt:lpstr>Khả năng lập trình</vt:lpstr>
      <vt:lpstr>DDL: ngôn ngữ định nghĩa dữ liệu</vt:lpstr>
      <vt:lpstr>DDL – Data Definition Language</vt:lpstr>
      <vt:lpstr>DDL – Data Definition Language</vt:lpstr>
      <vt:lpstr>DDL – Data Definition Language</vt:lpstr>
      <vt:lpstr>DDL – Data Definition Language</vt:lpstr>
      <vt:lpstr>DDL – Data Definition Language</vt:lpstr>
      <vt:lpstr>DDL – Data Definition Language</vt:lpstr>
      <vt:lpstr>DDL – Data Definition Language</vt:lpstr>
      <vt:lpstr>DDL – Data Definition Language</vt:lpstr>
      <vt:lpstr>DDL – Data Definition Language</vt:lpstr>
      <vt:lpstr>DML: ngôn ngữ thao tác dữ liệu</vt:lpstr>
      <vt:lpstr>DML – Data Manipulation Language</vt:lpstr>
      <vt:lpstr>DML – Data Manipulation Language</vt:lpstr>
      <vt:lpstr>DML – Data Manipulation Language</vt:lpstr>
      <vt:lpstr>DML – Data Manipulation Language</vt:lpstr>
      <vt:lpstr>DML – Data Manipulation Language</vt:lpstr>
      <vt:lpstr>DCL: ngôn ngữ kiểm soát dữ liệu</vt:lpstr>
      <vt:lpstr>DCL – Data Control Language</vt:lpstr>
      <vt:lpstr>DCL – Data Control Language</vt:lpstr>
      <vt:lpstr>DCL – Data Control Language</vt:lpstr>
      <vt:lpstr>DCL – Data Control Language</vt:lpstr>
      <vt:lpstr>DCL – Data Control Language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Giới thiệu Java</dc:title>
  <dc:creator>Kieu Tuan Dung</dc:creator>
  <cp:lastModifiedBy>Kieu Tuan Dung</cp:lastModifiedBy>
  <cp:revision>477</cp:revision>
  <dcterms:modified xsi:type="dcterms:W3CDTF">2023-04-03T22:34:36Z</dcterms:modified>
</cp:coreProperties>
</file>